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257" r:id="rId2"/>
    <p:sldId id="345" r:id="rId3"/>
    <p:sldId id="362" r:id="rId4"/>
    <p:sldId id="256" r:id="rId5"/>
    <p:sldId id="350" r:id="rId6"/>
    <p:sldId id="357" r:id="rId7"/>
    <p:sldId id="343" r:id="rId8"/>
    <p:sldId id="358" r:id="rId9"/>
    <p:sldId id="340" r:id="rId10"/>
    <p:sldId id="359" r:id="rId11"/>
    <p:sldId id="360" r:id="rId12"/>
    <p:sldId id="361" r:id="rId13"/>
    <p:sldId id="263" r:id="rId14"/>
    <p:sldId id="329" r:id="rId15"/>
  </p:sldIdLst>
  <p:sldSz cx="12161838" cy="6858000"/>
  <p:notesSz cx="6858000" cy="9144000"/>
  <p:embeddedFontLst>
    <p:embeddedFont>
      <p:font typeface="Lato" panose="020B0604020202020204" charset="0"/>
      <p:regular r:id="rId17"/>
      <p:bold r:id="rId18"/>
      <p:italic r:id="rId19"/>
      <p:boldItalic r:id="rId20"/>
    </p:embeddedFont>
    <p:embeddedFont>
      <p:font typeface="Barlow Condensed" panose="020B0604020202020204" charset="0"/>
      <p:regular r:id="rId21"/>
      <p:bold r:id="rId22"/>
      <p:italic r:id="rId23"/>
      <p:boldItalic r:id="rId24"/>
    </p:embeddedFont>
    <p:embeddedFont>
      <p:font typeface="Annie Use Your Telescope" panose="020B0604020202020204" charset="0"/>
      <p:regular r:id="rId25"/>
    </p:embeddedFont>
    <p:embeddedFont>
      <p:font typeface="Anaheim" panose="020B0604020202020204" charset="0"/>
      <p:regular r:id="rId26"/>
    </p:embeddedFont>
    <p:embeddedFont>
      <p:font typeface="Exo" panose="020B060402020202020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HP001 4 hàng" panose="020B060305030202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C2"/>
    <a:srgbClr val="FFFF99"/>
    <a:srgbClr val="AA2668"/>
    <a:srgbClr val="E3B77A"/>
    <a:srgbClr val="C3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31022-6AAF-4C02-9ED9-483D0646D08C}">
  <a:tblStyle styleId="{9E831022-6AAF-4C02-9ED9-483D0646D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5" autoAdjust="0"/>
  </p:normalViewPr>
  <p:slideViewPr>
    <p:cSldViewPr snapToGrid="0">
      <p:cViewPr varScale="1">
        <p:scale>
          <a:sx n="64" d="100"/>
          <a:sy n="64"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các hòm để hòm di chuyển</a:t>
            </a:r>
            <a:endParaRPr/>
          </a:p>
        </p:txBody>
      </p:sp>
    </p:spTree>
    <p:extLst>
      <p:ext uri="{BB962C8B-B14F-4D97-AF65-F5344CB8AC3E}">
        <p14:creationId xmlns:p14="http://schemas.microsoft.com/office/powerpoint/2010/main" val="188664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các hòm để hòm di chuyển</a:t>
            </a:r>
            <a:endParaRPr/>
          </a:p>
        </p:txBody>
      </p:sp>
    </p:spTree>
    <p:extLst>
      <p:ext uri="{BB962C8B-B14F-4D97-AF65-F5344CB8AC3E}">
        <p14:creationId xmlns:p14="http://schemas.microsoft.com/office/powerpoint/2010/main" val="356501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khi HS có lời giải khác phù hợp</a:t>
            </a:r>
          </a:p>
          <a:p>
            <a:r>
              <a:rPr lang="en-US" baseline="0"/>
              <a:t>Giúp HS chủ động lùi ô cân đối là đc, k nên máy móc về việc lùi mấy ô, nó sẽ làm HS máy móc trong cs và học tập (đây là theo quan điểm người soạn)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9</a:t>
            </a:fld>
            <a:endParaRPr lang="en-US"/>
          </a:p>
        </p:txBody>
      </p:sp>
    </p:spTree>
    <p:extLst>
      <p:ext uri="{BB962C8B-B14F-4D97-AF65-F5344CB8AC3E}">
        <p14:creationId xmlns:p14="http://schemas.microsoft.com/office/powerpoint/2010/main" val="14916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các hòm để hòm di chuyển</a:t>
            </a:r>
            <a:endParaRPr/>
          </a:p>
        </p:txBody>
      </p:sp>
    </p:spTree>
    <p:extLst>
      <p:ext uri="{BB962C8B-B14F-4D97-AF65-F5344CB8AC3E}">
        <p14:creationId xmlns:p14="http://schemas.microsoft.com/office/powerpoint/2010/main" val="221545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khi HS có lời giải khác phù hợp</a:t>
            </a:r>
          </a:p>
          <a:p>
            <a:r>
              <a:rPr lang="en-US" baseline="0"/>
              <a:t>Giúp HS chủ động lùi ô cân đối là đc, k nên máy móc về việc lùi mấy ô, nó sẽ làm HS máy móc trong cs và học tập (đây là theo quan điểm người soạn)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11</a:t>
            </a:fld>
            <a:endParaRPr lang="en-US"/>
          </a:p>
        </p:txBody>
      </p:sp>
    </p:spTree>
    <p:extLst>
      <p:ext uri="{BB962C8B-B14F-4D97-AF65-F5344CB8AC3E}">
        <p14:creationId xmlns:p14="http://schemas.microsoft.com/office/powerpoint/2010/main" val="358442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0" y="18400"/>
            <a:ext cx="12161838"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6275" y="289309"/>
            <a:ext cx="11190814"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19799" y="1470417"/>
            <a:ext cx="732224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88197" y="4893379"/>
            <a:ext cx="5385444"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59906" y="5133934"/>
            <a:ext cx="2491"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03741" y="5883038"/>
            <a:ext cx="3686"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61838"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17687" y="5520398"/>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61838"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6275" y="289309"/>
            <a:ext cx="11190814"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6424" y="179663"/>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79989" y="232599"/>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6678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1467" y="245432"/>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4674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30954"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26697"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12838"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06656"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085123" y="248640"/>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025" y="171638"/>
            <a:ext cx="11790583"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4447" y="250245"/>
            <a:ext cx="11557154"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68663" y="6217622"/>
            <a:ext cx="72989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ea typeface="+mn-ea"/>
              </a:rPr>
              <a:pPr defTabSz="912114">
                <a:defRPr/>
              </a:pPr>
              <a:t>‹#›</a:t>
            </a:fld>
            <a:endParaRPr lang="en">
              <a:solidFill>
                <a:srgbClr val="1E4E79"/>
              </a:solidFill>
              <a:ea typeface="+mn-ea"/>
            </a:endParaRPr>
          </a:p>
        </p:txBody>
      </p:sp>
      <p:sp>
        <p:nvSpPr>
          <p:cNvPr id="142" name="Google Shape;142;p7"/>
          <p:cNvSpPr txBox="1">
            <a:spLocks noGrp="1"/>
          </p:cNvSpPr>
          <p:nvPr>
            <p:ph type="title"/>
          </p:nvPr>
        </p:nvSpPr>
        <p:spPr>
          <a:xfrm>
            <a:off x="6093587" y="1198525"/>
            <a:ext cx="5506045"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093587" y="2063905"/>
            <a:ext cx="5506045"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3306"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14835"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06364"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12741" y="211888"/>
            <a:ext cx="1634845"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289422"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180951"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939" y="557551"/>
            <a:ext cx="1579800" cy="343249"/>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2695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61838"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6275" y="289309"/>
            <a:ext cx="11190814"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grpSp>
        <p:nvGrpSpPr>
          <p:cNvPr id="289" name="Google Shape;289;p8"/>
          <p:cNvGrpSpPr/>
          <p:nvPr/>
        </p:nvGrpSpPr>
        <p:grpSpPr>
          <a:xfrm>
            <a:off x="-200" y="18400"/>
            <a:ext cx="12161838" cy="68212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9" name="Google Shape;329;p8"/>
          <p:cNvGrpSpPr/>
          <p:nvPr/>
        </p:nvGrpSpPr>
        <p:grpSpPr>
          <a:xfrm>
            <a:off x="556275" y="289309"/>
            <a:ext cx="11190814" cy="6022417"/>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8"/>
          <p:cNvSpPr txBox="1">
            <a:spLocks noGrp="1"/>
          </p:cNvSpPr>
          <p:nvPr>
            <p:ph type="title"/>
          </p:nvPr>
        </p:nvSpPr>
        <p:spPr>
          <a:xfrm>
            <a:off x="2102985" y="2351000"/>
            <a:ext cx="7955869" cy="1804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10640" b="1"/>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06228" y="954400"/>
            <a:ext cx="6216184"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4" r:id="rId11"/>
    <p:sldLayoutId id="2147483680" r:id="rId12"/>
    <p:sldLayoutId id="2147483681"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7.wdp"/><Relationship Id="rId5" Type="http://schemas.openxmlformats.org/officeDocument/2006/relationships/image" Target="../media/image15.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9.xml"/><Relationship Id="rId5" Type="http://schemas.microsoft.com/office/2007/relationships/hdphoto" Target="../media/hdphoto8.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2" name="Picture 2">
            <a:extLst>
              <a:ext uri="{FF2B5EF4-FFF2-40B4-BE49-F238E27FC236}">
                <a16:creationId xmlns:a16="http://schemas.microsoft.com/office/drawing/2014/main" id="{787280E3-5F4B-4E66-B931-45E57240395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923168" y="1247826"/>
            <a:ext cx="10315501" cy="28318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Bộ SGK Lớp 6 - Kết nối tri thức với cuộc sống - Công ty Cổ phần Đầu tư và  Phát triển Giáo dục Phương Nam">
            <a:extLst>
              <a:ext uri="{FF2B5EF4-FFF2-40B4-BE49-F238E27FC236}">
                <a16:creationId xmlns:a16="http://schemas.microsoft.com/office/drawing/2014/main" id="{ED7C2BA5-C3E9-44F6-93C0-B61F07D59E9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701802" y="0"/>
            <a:ext cx="1347870" cy="12478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6D1538C-C9A7-4AA4-AEFB-F84C3D91483C}"/>
              </a:ext>
            </a:extLst>
          </p:cNvPr>
          <p:cNvGrpSpPr/>
          <p:nvPr/>
        </p:nvGrpSpPr>
        <p:grpSpPr>
          <a:xfrm>
            <a:off x="2835529" y="1696195"/>
            <a:ext cx="7866273" cy="2215991"/>
            <a:chOff x="2544762" y="859312"/>
            <a:chExt cx="7924800" cy="2215991"/>
          </a:xfrm>
        </p:grpSpPr>
        <p:sp>
          <p:nvSpPr>
            <p:cNvPr id="15" name="TextBox 14">
              <a:extLst>
                <a:ext uri="{FF2B5EF4-FFF2-40B4-BE49-F238E27FC236}">
                  <a16:creationId xmlns:a16="http://schemas.microsoft.com/office/drawing/2014/main" id="{BBC06A1B-63E6-47E0-A321-1B2383F6019C}"/>
                </a:ext>
              </a:extLst>
            </p:cNvPr>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rgbClr val="FF0000"/>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16" name="TextBox 15">
              <a:extLst>
                <a:ext uri="{FF2B5EF4-FFF2-40B4-BE49-F238E27FC236}">
                  <a16:creationId xmlns:a16="http://schemas.microsoft.com/office/drawing/2014/main" id="{610FB492-560B-4BE1-8156-E2465E297602}"/>
                </a:ext>
              </a:extLst>
            </p:cNvPr>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7" name="Picture 16">
            <a:extLst>
              <a:ext uri="{FF2B5EF4-FFF2-40B4-BE49-F238E27FC236}">
                <a16:creationId xmlns:a16="http://schemas.microsoft.com/office/drawing/2014/main" id="{738E1BAF-9972-467C-8464-EDF6F1A798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617245" y="4226850"/>
            <a:ext cx="4664076" cy="2434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5" name="Oval 14">
            <a:extLst>
              <a:ext uri="{FF2B5EF4-FFF2-40B4-BE49-F238E27FC236}">
                <a16:creationId xmlns:a16="http://schemas.microsoft.com/office/drawing/2014/main" id="{9941FAB2-C050-4D58-8403-3469CC18AAAB}"/>
              </a:ext>
            </a:extLst>
          </p:cNvPr>
          <p:cNvSpPr/>
          <p:nvPr/>
        </p:nvSpPr>
        <p:spPr>
          <a:xfrm>
            <a:off x="9945174" y="926377"/>
            <a:ext cx="1948721" cy="4884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4386;p6">
            <a:extLst>
              <a:ext uri="{FF2B5EF4-FFF2-40B4-BE49-F238E27FC236}">
                <a16:creationId xmlns:a16="http://schemas.microsoft.com/office/drawing/2014/main" id="{FF7D3205-6661-450B-B5E0-47F8CA89B9E2}"/>
              </a:ext>
            </a:extLst>
          </p:cNvPr>
          <p:cNvGrpSpPr/>
          <p:nvPr/>
        </p:nvGrpSpPr>
        <p:grpSpPr>
          <a:xfrm>
            <a:off x="188308" y="300102"/>
            <a:ext cx="11785221" cy="2091411"/>
            <a:chOff x="1183343" y="1464304"/>
            <a:chExt cx="11785221" cy="2091411"/>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11163802" cy="2062063"/>
            </a:xfrm>
            <a:prstGeom prst="rect">
              <a:avLst/>
            </a:prstGeom>
            <a:noFill/>
            <a:ln>
              <a:noFill/>
            </a:ln>
          </p:spPr>
          <p:txBody>
            <a:bodyPr spcFirstLastPara="1" wrap="square" lIns="91425" tIns="45700" rIns="91425" bIns="45700" anchor="t" anchorCtr="0">
              <a:spAutoFit/>
            </a:bodyPr>
            <a:lstStyle/>
            <a:p>
              <a:pPr algn="just"/>
              <a:r>
                <a:rPr lang="en-US" sz="3200"/>
                <a:t>Đức vua trồng một vườn hoa hồng tặng hoàng hậu, trong đó có 424 cây hoa hồng đỏ. Số cây hoa hồng trắng nhiều hơn số cây hoa hồng đỏ là 120 cây. Hỏi có bao nhiêu cây hoa hồng trắng?</a:t>
              </a:r>
              <a:endParaRPr lang="en-US" sz="3200" dirty="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a:p>
          </p:txBody>
        </p:sp>
      </p:grpSp>
      <p:cxnSp>
        <p:nvCxnSpPr>
          <p:cNvPr id="6" name="Straight Connector 5">
            <a:extLst>
              <a:ext uri="{FF2B5EF4-FFF2-40B4-BE49-F238E27FC236}">
                <a16:creationId xmlns:a16="http://schemas.microsoft.com/office/drawing/2014/main" id="{373B8C57-B4D1-431F-B5B8-DACA4076CB50}"/>
              </a:ext>
            </a:extLst>
          </p:cNvPr>
          <p:cNvCxnSpPr>
            <a:cxnSpLocks/>
          </p:cNvCxnSpPr>
          <p:nvPr/>
        </p:nvCxnSpPr>
        <p:spPr>
          <a:xfrm>
            <a:off x="1003396" y="1828706"/>
            <a:ext cx="5659016"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F628B5D0-B6F4-447F-97C9-3ABFEAAE1124}"/>
              </a:ext>
            </a:extLst>
          </p:cNvPr>
          <p:cNvCxnSpPr>
            <a:cxnSpLocks/>
          </p:cNvCxnSpPr>
          <p:nvPr/>
        </p:nvCxnSpPr>
        <p:spPr>
          <a:xfrm>
            <a:off x="7114866" y="1844472"/>
            <a:ext cx="4686139"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AC2574B-1FC9-479F-A2FC-582BBFF2BA27}"/>
              </a:ext>
            </a:extLst>
          </p:cNvPr>
          <p:cNvSpPr txBox="1"/>
          <p:nvPr/>
        </p:nvSpPr>
        <p:spPr>
          <a:xfrm>
            <a:off x="947205" y="3169954"/>
            <a:ext cx="3527625" cy="646331"/>
          </a:xfrm>
          <a:prstGeom prst="rect">
            <a:avLst/>
          </a:prstGeom>
          <a:noFill/>
        </p:spPr>
        <p:txBody>
          <a:bodyPr wrap="square" rtlCol="0">
            <a:spAutoFit/>
          </a:bodyPr>
          <a:lstStyle/>
          <a:p>
            <a:pPr algn="just"/>
            <a:r>
              <a:rPr lang="en-US" sz="3600" i="1">
                <a:latin typeface="Arial" panose="020B0604020202020204" pitchFamily="34" charset="0"/>
                <a:cs typeface="Arial" panose="020B0604020202020204" pitchFamily="34" charset="0"/>
              </a:rPr>
              <a:t>Tóm tắt:</a:t>
            </a:r>
            <a:endParaRPr lang="vi-VN" sz="36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B83CB7-8658-46ED-9E36-050398D27614}"/>
              </a:ext>
            </a:extLst>
          </p:cNvPr>
          <p:cNvSpPr txBox="1"/>
          <p:nvPr/>
        </p:nvSpPr>
        <p:spPr>
          <a:xfrm>
            <a:off x="976480" y="4025151"/>
            <a:ext cx="6331501"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Hồng đỏ: 424 cây</a:t>
            </a:r>
            <a:endParaRPr lang="vi-VN" sz="3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024DA9-3EE6-40EC-A9B9-8F32A1EB158C}"/>
              </a:ext>
            </a:extLst>
          </p:cNvPr>
          <p:cNvSpPr txBox="1"/>
          <p:nvPr/>
        </p:nvSpPr>
        <p:spPr>
          <a:xfrm>
            <a:off x="976480" y="4774559"/>
            <a:ext cx="10824525"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Hồng trắng nhiều hơn hồng đỏ: 120 cây</a:t>
            </a:r>
            <a:endParaRPr lang="vi-VN" sz="36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F3BC7884-250B-4C1A-A266-6DFF9F4D9CDD}"/>
              </a:ext>
            </a:extLst>
          </p:cNvPr>
          <p:cNvCxnSpPr>
            <a:cxnSpLocks/>
          </p:cNvCxnSpPr>
          <p:nvPr/>
        </p:nvCxnSpPr>
        <p:spPr>
          <a:xfrm>
            <a:off x="830288" y="2344215"/>
            <a:ext cx="2187839"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52D32DA-C7AB-4A58-8B11-AA2B280A4CC4}"/>
              </a:ext>
            </a:extLst>
          </p:cNvPr>
          <p:cNvCxnSpPr>
            <a:cxnSpLocks/>
          </p:cNvCxnSpPr>
          <p:nvPr/>
        </p:nvCxnSpPr>
        <p:spPr>
          <a:xfrm flipV="1">
            <a:off x="963133" y="870690"/>
            <a:ext cx="10900034" cy="1957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D403D8B5-126C-4458-8F82-72A2116EA295}"/>
              </a:ext>
            </a:extLst>
          </p:cNvPr>
          <p:cNvCxnSpPr>
            <a:cxnSpLocks/>
          </p:cNvCxnSpPr>
          <p:nvPr/>
        </p:nvCxnSpPr>
        <p:spPr>
          <a:xfrm>
            <a:off x="5725321" y="1371404"/>
            <a:ext cx="608894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2C98BC4D-006C-4715-AC32-4CE4651A22BD}"/>
              </a:ext>
            </a:extLst>
          </p:cNvPr>
          <p:cNvSpPr txBox="1"/>
          <p:nvPr/>
        </p:nvSpPr>
        <p:spPr>
          <a:xfrm>
            <a:off x="947205" y="5523967"/>
            <a:ext cx="6331501"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Hồng trắng: … cây?</a:t>
            </a:r>
            <a:endParaRPr lang="vi-VN" sz="3600" dirty="0">
              <a:latin typeface="Arial" panose="020B0604020202020204" pitchFamily="34" charset="0"/>
              <a:cs typeface="Arial" panose="020B0604020202020204" pitchFamily="34" charset="0"/>
            </a:endParaRPr>
          </a:p>
        </p:txBody>
      </p:sp>
      <p:pic>
        <p:nvPicPr>
          <p:cNvPr id="16" name="Picture 15" descr="Screen Clipping">
            <a:extLst>
              <a:ext uri="{FF2B5EF4-FFF2-40B4-BE49-F238E27FC236}">
                <a16:creationId xmlns:a16="http://schemas.microsoft.com/office/drawing/2014/main" id="{374B78B8-A0E2-404B-975D-69C1B1B0672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6080919" y="2083441"/>
            <a:ext cx="5334744" cy="2257740"/>
          </a:xfrm>
          <a:prstGeom prst="rect">
            <a:avLst/>
          </a:prstGeom>
        </p:spPr>
      </p:pic>
      <p:cxnSp>
        <p:nvCxnSpPr>
          <p:cNvPr id="21" name="Straight Connector 20">
            <a:extLst>
              <a:ext uri="{FF2B5EF4-FFF2-40B4-BE49-F238E27FC236}">
                <a16:creationId xmlns:a16="http://schemas.microsoft.com/office/drawing/2014/main" id="{FE201BF8-B882-425A-8A49-12C232D1DDF9}"/>
              </a:ext>
            </a:extLst>
          </p:cNvPr>
          <p:cNvCxnSpPr>
            <a:cxnSpLocks/>
          </p:cNvCxnSpPr>
          <p:nvPr/>
        </p:nvCxnSpPr>
        <p:spPr>
          <a:xfrm>
            <a:off x="941378" y="1371404"/>
            <a:ext cx="441867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4441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0"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8214" y="514350"/>
            <a:ext cx="10639901" cy="5810250"/>
            <a:chOff x="631064" y="0"/>
            <a:chExt cx="1063990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27585"/>
            <a:stretch/>
          </p:blipFill>
          <p:spPr bwMode="auto">
            <a:xfrm>
              <a:off x="631064" y="0"/>
              <a:ext cx="10639901" cy="5810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2896867" y="1561385"/>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Số cây h</a:t>
            </a:r>
            <a:r>
              <a:rPr lang="el-GR" altLang="en-US" sz="3800" b="1">
                <a:solidFill>
                  <a:srgbClr val="7030A0"/>
                </a:solidFill>
                <a:latin typeface="HP001 4 hàng" pitchFamily="34" charset="0"/>
              </a:rPr>
              <a:t>Ξ </a:t>
            </a:r>
            <a:r>
              <a:rPr lang="vi-VN" altLang="en-US" sz="3800" b="1">
                <a:solidFill>
                  <a:srgbClr val="7030A0"/>
                </a:solidFill>
                <a:latin typeface="HP001 4 hàng" pitchFamily="34" charset="0"/>
              </a:rPr>
              <a:t>hŬg Ǉrắng có là:</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3568047" y="2295245"/>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424 + 120 = 544 (cây)</a:t>
            </a:r>
            <a:endParaRPr lang="en-US" altLang="en-US" sz="3800" b="1" dirty="0">
              <a:solidFill>
                <a:srgbClr val="7030A0"/>
              </a:solidFill>
              <a:latin typeface="HP001 4 hàng" pitchFamily="34" charset="0"/>
            </a:endParaRPr>
          </a:p>
        </p:txBody>
      </p:sp>
      <p:sp>
        <p:nvSpPr>
          <p:cNvPr id="11" name="Text Box 2"/>
          <p:cNvSpPr txBox="1">
            <a:spLocks noChangeArrowheads="1"/>
          </p:cNvSpPr>
          <p:nvPr/>
        </p:nvSpPr>
        <p:spPr bwMode="auto">
          <a:xfrm>
            <a:off x="4322340" y="3015093"/>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544 cây.</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719151" y="845593"/>
            <a:ext cx="92914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4.</a:t>
            </a:r>
            <a:endParaRPr lang="en-US" altLang="en-US" sz="3800" b="1" dirty="0">
              <a:solidFill>
                <a:srgbClr val="7030A0"/>
              </a:solidFill>
              <a:latin typeface="HP001 4 hàng" pitchFamily="34" charset="0"/>
            </a:endParaRPr>
          </a:p>
        </p:txBody>
      </p:sp>
      <p:sp>
        <p:nvSpPr>
          <p:cNvPr id="19" name="Text Box 2"/>
          <p:cNvSpPr txBox="1">
            <a:spLocks noChangeArrowheads="1"/>
          </p:cNvSpPr>
          <p:nvPr/>
        </p:nvSpPr>
        <p:spPr bwMode="auto">
          <a:xfrm>
            <a:off x="4330047" y="847054"/>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giải </a:t>
            </a:r>
            <a:endParaRPr lang="en-US" altLang="en-US" sz="3800" b="1" dirty="0">
              <a:solidFill>
                <a:srgbClr val="7030A0"/>
              </a:solidFill>
              <a:latin typeface="HP001 4 hàng" pitchFamily="34" charset="0"/>
            </a:endParaRPr>
          </a:p>
        </p:txBody>
      </p:sp>
      <p:grpSp>
        <p:nvGrpSpPr>
          <p:cNvPr id="8" name="Group 7">
            <a:extLst>
              <a:ext uri="{FF2B5EF4-FFF2-40B4-BE49-F238E27FC236}">
                <a16:creationId xmlns:a16="http://schemas.microsoft.com/office/drawing/2014/main" id="{6A520B14-DDA1-4C46-9D41-5311ED1A6DE4}"/>
              </a:ext>
            </a:extLst>
          </p:cNvPr>
          <p:cNvGrpSpPr/>
          <p:nvPr/>
        </p:nvGrpSpPr>
        <p:grpSpPr>
          <a:xfrm>
            <a:off x="70370" y="4872092"/>
            <a:ext cx="4956667" cy="1937287"/>
            <a:chOff x="70370" y="4872092"/>
            <a:chExt cx="4956667" cy="1937287"/>
          </a:xfrm>
        </p:grpSpPr>
        <p:sp>
          <p:nvSpPr>
            <p:cNvPr id="5" name="Rectangle: Rounded Corners 4">
              <a:extLst>
                <a:ext uri="{FF2B5EF4-FFF2-40B4-BE49-F238E27FC236}">
                  <a16:creationId xmlns:a16="http://schemas.microsoft.com/office/drawing/2014/main" id="{B0BD835E-86B8-4B3C-9F48-E810D6078DBE}"/>
                </a:ext>
              </a:extLst>
            </p:cNvPr>
            <p:cNvSpPr/>
            <p:nvPr/>
          </p:nvSpPr>
          <p:spPr>
            <a:xfrm>
              <a:off x="70370" y="4872092"/>
              <a:ext cx="3941917" cy="1937287"/>
            </a:xfrm>
            <a:prstGeom prst="round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877823-799E-4930-BF06-36E819C3B927}"/>
                </a:ext>
              </a:extLst>
            </p:cNvPr>
            <p:cNvPicPr>
              <a:picLocks noChangeAspect="1"/>
            </p:cNvPicPr>
            <p:nvPr/>
          </p:nvPicPr>
          <p:blipFill>
            <a:blip r:embed="rId5"/>
            <a:stretch>
              <a:fillRect/>
            </a:stretch>
          </p:blipFill>
          <p:spPr>
            <a:xfrm>
              <a:off x="128823" y="5088220"/>
              <a:ext cx="4898214" cy="1471358"/>
            </a:xfrm>
            <a:prstGeom prst="rect">
              <a:avLst/>
            </a:prstGeom>
          </p:spPr>
        </p:pic>
      </p:grpSp>
    </p:spTree>
    <p:extLst>
      <p:ext uri="{BB962C8B-B14F-4D97-AF65-F5344CB8AC3E}">
        <p14:creationId xmlns:p14="http://schemas.microsoft.com/office/powerpoint/2010/main" val="35324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0C73AB-7D8E-42A2-986E-E51798F6B654}"/>
              </a:ext>
            </a:extLst>
          </p:cNvPr>
          <p:cNvGrpSpPr/>
          <p:nvPr/>
        </p:nvGrpSpPr>
        <p:grpSpPr>
          <a:xfrm>
            <a:off x="1823589" y="909607"/>
            <a:ext cx="8503682" cy="3562457"/>
            <a:chOff x="1553769" y="1329327"/>
            <a:chExt cx="8503682" cy="3562457"/>
          </a:xfrm>
        </p:grpSpPr>
        <p:pic>
          <p:nvPicPr>
            <p:cNvPr id="3" name="Picture 2">
              <a:extLst>
                <a:ext uri="{FF2B5EF4-FFF2-40B4-BE49-F238E27FC236}">
                  <a16:creationId xmlns:a16="http://schemas.microsoft.com/office/drawing/2014/main" id="{D64CE1E6-5A4A-46B1-9A1B-95F04B692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769" y="1329327"/>
              <a:ext cx="8424066" cy="3562457"/>
            </a:xfrm>
            <a:prstGeom prst="roundRect">
              <a:avLst>
                <a:gd name="adj" fmla="val 45601"/>
              </a:avLst>
            </a:prstGeom>
          </p:spPr>
        </p:pic>
        <p:pic>
          <p:nvPicPr>
            <p:cNvPr id="4" name="Picture 3" descr="Screen Clipping">
              <a:extLst>
                <a:ext uri="{FF2B5EF4-FFF2-40B4-BE49-F238E27FC236}">
                  <a16:creationId xmlns:a16="http://schemas.microsoft.com/office/drawing/2014/main" id="{F11695F2-3C22-41FB-B324-725C8B73065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2417" b="87140" l="2326" r="98547">
                          <a14:backgroundMark x1="28101" y1="43681" x2="58043" y2="35033"/>
                          <a14:backgroundMark x1="31202" y1="69623" x2="64922" y2="61641"/>
                        </a14:backgroundRemoval>
                      </a14:imgEffect>
                      <a14:imgEffect>
                        <a14:sharpenSoften amount="50000"/>
                      </a14:imgEffect>
                    </a14:imgLayer>
                  </a14:imgProps>
                </a:ext>
                <a:ext uri="{28A0092B-C50C-407E-A947-70E740481C1C}">
                  <a14:useLocalDpi xmlns:a14="http://schemas.microsoft.com/office/drawing/2010/main" val="0"/>
                </a:ext>
              </a:extLst>
            </a:blip>
            <a:srcRect t="12449" b="12146"/>
            <a:stretch/>
          </p:blipFill>
          <p:spPr>
            <a:xfrm>
              <a:off x="1625215" y="1721251"/>
              <a:ext cx="8432236" cy="2778610"/>
            </a:xfrm>
            <a:prstGeom prst="rect">
              <a:avLst/>
            </a:prstGeom>
          </p:spPr>
        </p:pic>
        <p:sp>
          <p:nvSpPr>
            <p:cNvPr id="5" name="TextBox 4">
              <a:extLst>
                <a:ext uri="{FF2B5EF4-FFF2-40B4-BE49-F238E27FC236}">
                  <a16:creationId xmlns:a16="http://schemas.microsoft.com/office/drawing/2014/main" id="{38690FB8-F697-4971-B841-84E19E41C8E7}"/>
                </a:ext>
              </a:extLst>
            </p:cNvPr>
            <p:cNvSpPr txBox="1"/>
            <p:nvPr/>
          </p:nvSpPr>
          <p:spPr>
            <a:xfrm rot="20412034">
              <a:off x="3853542" y="1783952"/>
              <a:ext cx="955711" cy="461665"/>
            </a:xfrm>
            <a:prstGeom prst="rect">
              <a:avLst/>
            </a:prstGeom>
            <a:noFill/>
          </p:spPr>
          <p:txBody>
            <a:bodyPr wrap="none" rtlCol="0">
              <a:spAutoFit/>
            </a:bodyPr>
            <a:lstStyle/>
            <a:p>
              <a:r>
                <a:rPr lang="en-US" sz="2400" dirty="0"/>
                <a:t>481m</a:t>
              </a:r>
              <a:endParaRPr lang="en-US" sz="2000" dirty="0"/>
            </a:p>
          </p:txBody>
        </p:sp>
        <p:sp>
          <p:nvSpPr>
            <p:cNvPr id="6" name="TextBox 5">
              <a:extLst>
                <a:ext uri="{FF2B5EF4-FFF2-40B4-BE49-F238E27FC236}">
                  <a16:creationId xmlns:a16="http://schemas.microsoft.com/office/drawing/2014/main" id="{6B66970B-E596-4E0E-BB23-81BD166B9163}"/>
                </a:ext>
              </a:extLst>
            </p:cNvPr>
            <p:cNvSpPr txBox="1"/>
            <p:nvPr/>
          </p:nvSpPr>
          <p:spPr>
            <a:xfrm rot="1301693">
              <a:off x="7524207" y="1692539"/>
              <a:ext cx="955711" cy="461665"/>
            </a:xfrm>
            <a:prstGeom prst="rect">
              <a:avLst/>
            </a:prstGeom>
            <a:noFill/>
          </p:spPr>
          <p:txBody>
            <a:bodyPr wrap="none" rtlCol="0">
              <a:spAutoFit/>
            </a:bodyPr>
            <a:lstStyle/>
            <a:p>
              <a:r>
                <a:rPr lang="en-US" sz="2400" dirty="0"/>
                <a:t>513m</a:t>
              </a:r>
              <a:endParaRPr lang="en-US" sz="2000" dirty="0"/>
            </a:p>
          </p:txBody>
        </p:sp>
        <p:sp>
          <p:nvSpPr>
            <p:cNvPr id="7" name="TextBox 6">
              <a:extLst>
                <a:ext uri="{FF2B5EF4-FFF2-40B4-BE49-F238E27FC236}">
                  <a16:creationId xmlns:a16="http://schemas.microsoft.com/office/drawing/2014/main" id="{C2290FFB-CD39-4B0B-81F7-0BC6632914C7}"/>
                </a:ext>
              </a:extLst>
            </p:cNvPr>
            <p:cNvSpPr txBox="1"/>
            <p:nvPr/>
          </p:nvSpPr>
          <p:spPr>
            <a:xfrm rot="20676810">
              <a:off x="5237328" y="2711416"/>
              <a:ext cx="955711" cy="461665"/>
            </a:xfrm>
            <a:prstGeom prst="rect">
              <a:avLst/>
            </a:prstGeom>
            <a:noFill/>
          </p:spPr>
          <p:txBody>
            <a:bodyPr wrap="none" rtlCol="0">
              <a:spAutoFit/>
            </a:bodyPr>
            <a:lstStyle/>
            <a:p>
              <a:r>
                <a:rPr lang="en-US" sz="2400" dirty="0"/>
                <a:t>900m</a:t>
              </a:r>
              <a:endParaRPr lang="en-US" sz="2000" dirty="0"/>
            </a:p>
          </p:txBody>
        </p:sp>
        <p:sp>
          <p:nvSpPr>
            <p:cNvPr id="8" name="TextBox 7">
              <a:extLst>
                <a:ext uri="{FF2B5EF4-FFF2-40B4-BE49-F238E27FC236}">
                  <a16:creationId xmlns:a16="http://schemas.microsoft.com/office/drawing/2014/main" id="{52818AD7-0756-4869-9214-426D09DEC3DE}"/>
                </a:ext>
              </a:extLst>
            </p:cNvPr>
            <p:cNvSpPr txBox="1"/>
            <p:nvPr/>
          </p:nvSpPr>
          <p:spPr>
            <a:xfrm>
              <a:off x="3903483" y="3705460"/>
              <a:ext cx="955711" cy="461665"/>
            </a:xfrm>
            <a:prstGeom prst="rect">
              <a:avLst/>
            </a:prstGeom>
            <a:noFill/>
          </p:spPr>
          <p:txBody>
            <a:bodyPr wrap="none" rtlCol="0">
              <a:spAutoFit/>
            </a:bodyPr>
            <a:lstStyle/>
            <a:p>
              <a:r>
                <a:rPr lang="en-US" sz="2400" dirty="0"/>
                <a:t>778m</a:t>
              </a:r>
              <a:endParaRPr lang="en-US" sz="2000" dirty="0"/>
            </a:p>
          </p:txBody>
        </p:sp>
        <p:sp>
          <p:nvSpPr>
            <p:cNvPr id="9" name="TextBox 8">
              <a:extLst>
                <a:ext uri="{FF2B5EF4-FFF2-40B4-BE49-F238E27FC236}">
                  <a16:creationId xmlns:a16="http://schemas.microsoft.com/office/drawing/2014/main" id="{1D00FC16-FA15-422A-B315-77713D66B7F8}"/>
                </a:ext>
              </a:extLst>
            </p:cNvPr>
            <p:cNvSpPr txBox="1"/>
            <p:nvPr/>
          </p:nvSpPr>
          <p:spPr>
            <a:xfrm rot="21188550">
              <a:off x="7326673" y="3420472"/>
              <a:ext cx="932884" cy="493219"/>
            </a:xfrm>
            <a:custGeom>
              <a:avLst/>
              <a:gdLst>
                <a:gd name="connsiteX0" fmla="*/ 0 w 932884"/>
                <a:gd name="connsiteY0" fmla="*/ 0 h 461665"/>
                <a:gd name="connsiteX1" fmla="*/ 932884 w 932884"/>
                <a:gd name="connsiteY1" fmla="*/ 0 h 461665"/>
                <a:gd name="connsiteX2" fmla="*/ 932884 w 932884"/>
                <a:gd name="connsiteY2" fmla="*/ 461665 h 461665"/>
                <a:gd name="connsiteX3" fmla="*/ 0 w 932884"/>
                <a:gd name="connsiteY3" fmla="*/ 461665 h 461665"/>
                <a:gd name="connsiteX4" fmla="*/ 0 w 932884"/>
                <a:gd name="connsiteY4" fmla="*/ 0 h 461665"/>
                <a:gd name="connsiteX0" fmla="*/ 0 w 932884"/>
                <a:gd name="connsiteY0" fmla="*/ 0 h 461665"/>
                <a:gd name="connsiteX1" fmla="*/ 932884 w 932884"/>
                <a:gd name="connsiteY1" fmla="*/ 0 h 461665"/>
                <a:gd name="connsiteX2" fmla="*/ 902628 w 932884"/>
                <a:gd name="connsiteY2" fmla="*/ 434043 h 461665"/>
                <a:gd name="connsiteX3" fmla="*/ 0 w 932884"/>
                <a:gd name="connsiteY3" fmla="*/ 461665 h 461665"/>
                <a:gd name="connsiteX4" fmla="*/ 0 w 932884"/>
                <a:gd name="connsiteY4" fmla="*/ 0 h 461665"/>
                <a:gd name="connsiteX0" fmla="*/ 0 w 932884"/>
                <a:gd name="connsiteY0" fmla="*/ 0 h 476420"/>
                <a:gd name="connsiteX1" fmla="*/ 932884 w 932884"/>
                <a:gd name="connsiteY1" fmla="*/ 0 h 476420"/>
                <a:gd name="connsiteX2" fmla="*/ 902628 w 932884"/>
                <a:gd name="connsiteY2" fmla="*/ 434043 h 476420"/>
                <a:gd name="connsiteX3" fmla="*/ 0 w 932884"/>
                <a:gd name="connsiteY3" fmla="*/ 461665 h 476420"/>
                <a:gd name="connsiteX4" fmla="*/ 0 w 932884"/>
                <a:gd name="connsiteY4" fmla="*/ 0 h 476420"/>
                <a:gd name="connsiteX0" fmla="*/ 0 w 932884"/>
                <a:gd name="connsiteY0" fmla="*/ 0 h 493219"/>
                <a:gd name="connsiteX1" fmla="*/ 932884 w 932884"/>
                <a:gd name="connsiteY1" fmla="*/ 0 h 493219"/>
                <a:gd name="connsiteX2" fmla="*/ 902628 w 932884"/>
                <a:gd name="connsiteY2" fmla="*/ 434043 h 493219"/>
                <a:gd name="connsiteX3" fmla="*/ 0 w 932884"/>
                <a:gd name="connsiteY3" fmla="*/ 461665 h 493219"/>
                <a:gd name="connsiteX4" fmla="*/ 0 w 932884"/>
                <a:gd name="connsiteY4" fmla="*/ 0 h 49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84" h="493219">
                  <a:moveTo>
                    <a:pt x="0" y="0"/>
                  </a:moveTo>
                  <a:lnTo>
                    <a:pt x="932884" y="0"/>
                  </a:lnTo>
                  <a:lnTo>
                    <a:pt x="902628" y="434043"/>
                  </a:lnTo>
                  <a:cubicBezTo>
                    <a:pt x="506689" y="515763"/>
                    <a:pt x="302283" y="500595"/>
                    <a:pt x="0" y="461665"/>
                  </a:cubicBezTo>
                  <a:lnTo>
                    <a:pt x="0" y="0"/>
                  </a:lnTo>
                  <a:close/>
                </a:path>
              </a:pathLst>
            </a:custGeom>
            <a:solidFill>
              <a:srgbClr val="CCECFB"/>
            </a:solidFill>
          </p:spPr>
          <p:txBody>
            <a:bodyPr wrap="none" rtlCol="0">
              <a:spAutoFit/>
            </a:bodyPr>
            <a:lstStyle/>
            <a:p>
              <a:r>
                <a:rPr lang="en-US" sz="2400" dirty="0"/>
                <a:t>211m</a:t>
              </a:r>
              <a:endParaRPr lang="en-US" sz="2000" dirty="0"/>
            </a:p>
          </p:txBody>
        </p:sp>
      </p:grpSp>
      <p:sp>
        <p:nvSpPr>
          <p:cNvPr id="11" name="TextBox 10">
            <a:extLst>
              <a:ext uri="{FF2B5EF4-FFF2-40B4-BE49-F238E27FC236}">
                <a16:creationId xmlns:a16="http://schemas.microsoft.com/office/drawing/2014/main" id="{37BE50F5-1E49-48D6-860D-EFC7DFE30089}"/>
              </a:ext>
            </a:extLst>
          </p:cNvPr>
          <p:cNvSpPr txBox="1"/>
          <p:nvPr/>
        </p:nvSpPr>
        <p:spPr>
          <a:xfrm>
            <a:off x="817883" y="348895"/>
            <a:ext cx="11908767" cy="584775"/>
          </a:xfrm>
          <a:prstGeom prst="rect">
            <a:avLst/>
          </a:prstGeom>
          <a:noFill/>
        </p:spPr>
        <p:txBody>
          <a:bodyPr wrap="square" rtlCol="0">
            <a:spAutoFit/>
          </a:bodyPr>
          <a:lstStyle/>
          <a:p>
            <a:r>
              <a:rPr lang="en-US" sz="3200" dirty="0" err="1"/>
              <a:t>Từ</a:t>
            </a:r>
            <a:r>
              <a:rPr lang="en-US" sz="3200" dirty="0"/>
              <a:t> </a:t>
            </a:r>
            <a:r>
              <a:rPr lang="en-US" sz="3200" dirty="0" err="1"/>
              <a:t>vị</a:t>
            </a:r>
            <a:r>
              <a:rPr lang="en-US" sz="3200" dirty="0"/>
              <a:t> </a:t>
            </a:r>
            <a:r>
              <a:rPr lang="en-US" sz="3200" dirty="0" err="1"/>
              <a:t>trí</a:t>
            </a:r>
            <a:r>
              <a:rPr lang="en-US" sz="3200" dirty="0"/>
              <a:t> </a:t>
            </a:r>
            <a:r>
              <a:rPr lang="en-US" sz="3200" dirty="0" err="1"/>
              <a:t>của</a:t>
            </a:r>
            <a:r>
              <a:rPr lang="en-US" sz="3200" dirty="0"/>
              <a:t> </a:t>
            </a:r>
            <a:r>
              <a:rPr lang="en-US" sz="3200" dirty="0" err="1"/>
              <a:t>hải</a:t>
            </a:r>
            <a:r>
              <a:rPr lang="en-US" sz="3200" dirty="0"/>
              <a:t> li </a:t>
            </a:r>
            <a:r>
              <a:rPr lang="en-US" sz="3200" dirty="0" err="1"/>
              <a:t>có</a:t>
            </a:r>
            <a:r>
              <a:rPr lang="en-US" sz="3200" dirty="0"/>
              <a:t> </a:t>
            </a:r>
            <a:r>
              <a:rPr lang="en-US" sz="3200" dirty="0" err="1"/>
              <a:t>ba</a:t>
            </a:r>
            <a:r>
              <a:rPr lang="en-US" sz="3200" dirty="0"/>
              <a:t> </a:t>
            </a:r>
            <a:r>
              <a:rPr lang="en-US" sz="3200" dirty="0" err="1"/>
              <a:t>dòng</a:t>
            </a:r>
            <a:r>
              <a:rPr lang="en-US" sz="3200" dirty="0"/>
              <a:t> </a:t>
            </a:r>
            <a:r>
              <a:rPr lang="en-US" sz="3200" dirty="0" err="1"/>
              <a:t>nước</a:t>
            </a:r>
            <a:r>
              <a:rPr lang="en-US" sz="3200" dirty="0"/>
              <a:t> </a:t>
            </a:r>
            <a:r>
              <a:rPr lang="en-US" sz="3200" dirty="0" err="1"/>
              <a:t>bơi</a:t>
            </a:r>
            <a:r>
              <a:rPr lang="en-US" sz="3200" dirty="0"/>
              <a:t> </a:t>
            </a:r>
            <a:r>
              <a:rPr lang="en-US" sz="3200" dirty="0" err="1"/>
              <a:t>về</a:t>
            </a:r>
            <a:r>
              <a:rPr lang="en-US" sz="3200" dirty="0"/>
              <a:t> </a:t>
            </a:r>
            <a:r>
              <a:rPr lang="en-US" sz="3200" dirty="0" err="1"/>
              <a:t>tổ</a:t>
            </a:r>
            <a:r>
              <a:rPr lang="en-US" sz="3200" dirty="0"/>
              <a:t> </a:t>
            </a:r>
            <a:r>
              <a:rPr lang="en-US" sz="3200" dirty="0" err="1"/>
              <a:t>như</a:t>
            </a:r>
            <a:r>
              <a:rPr lang="en-US" sz="3200" dirty="0"/>
              <a:t> </a:t>
            </a:r>
            <a:r>
              <a:rPr lang="en-US" sz="3200" err="1"/>
              <a:t>hình</a:t>
            </a:r>
            <a:r>
              <a:rPr lang="en-US" sz="3200"/>
              <a:t> vẽ sau:</a:t>
            </a:r>
            <a:endParaRPr lang="en-US" sz="3200" dirty="0"/>
          </a:p>
        </p:txBody>
      </p:sp>
      <p:grpSp>
        <p:nvGrpSpPr>
          <p:cNvPr id="13" name="Group 12">
            <a:extLst>
              <a:ext uri="{FF2B5EF4-FFF2-40B4-BE49-F238E27FC236}">
                <a16:creationId xmlns:a16="http://schemas.microsoft.com/office/drawing/2014/main" id="{700E6BEF-6C90-45C1-AF53-CFC4746A9983}"/>
              </a:ext>
            </a:extLst>
          </p:cNvPr>
          <p:cNvGrpSpPr/>
          <p:nvPr/>
        </p:nvGrpSpPr>
        <p:grpSpPr>
          <a:xfrm>
            <a:off x="1262139" y="3739428"/>
            <a:ext cx="1122900" cy="523220"/>
            <a:chOff x="1999127" y="1726873"/>
            <a:chExt cx="1122900" cy="523220"/>
          </a:xfrm>
        </p:grpSpPr>
        <p:sp>
          <p:nvSpPr>
            <p:cNvPr id="14" name="Rounded Rectangle 11">
              <a:extLst>
                <a:ext uri="{FF2B5EF4-FFF2-40B4-BE49-F238E27FC236}">
                  <a16:creationId xmlns:a16="http://schemas.microsoft.com/office/drawing/2014/main" id="{F09AA679-2863-4805-BEF7-8938C12A0F99}"/>
                </a:ext>
              </a:extLst>
            </p:cNvPr>
            <p:cNvSpPr/>
            <p:nvPr/>
          </p:nvSpPr>
          <p:spPr>
            <a:xfrm>
              <a:off x="1999127" y="1734850"/>
              <a:ext cx="705394" cy="48332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57963-3096-4FD2-A436-EEA5BBDE78D4}"/>
                </a:ext>
              </a:extLst>
            </p:cNvPr>
            <p:cNvSpPr txBox="1"/>
            <p:nvPr/>
          </p:nvSpPr>
          <p:spPr>
            <a:xfrm>
              <a:off x="2033262" y="1726873"/>
              <a:ext cx="1088765" cy="523220"/>
            </a:xfrm>
            <a:prstGeom prst="rect">
              <a:avLst/>
            </a:prstGeom>
            <a:noFill/>
          </p:spPr>
          <p:txBody>
            <a:bodyPr wrap="square" rtlCol="0">
              <a:spAutoFit/>
            </a:bodyPr>
            <a:lstStyle/>
            <a:p>
              <a:r>
                <a:rPr lang="en-US" sz="2800" dirty="0" err="1"/>
                <a:t>Số</a:t>
              </a:r>
              <a:r>
                <a:rPr lang="en-US" sz="2800" dirty="0"/>
                <a:t>  ?</a:t>
              </a:r>
            </a:p>
          </p:txBody>
        </p:sp>
      </p:grpSp>
      <p:sp>
        <p:nvSpPr>
          <p:cNvPr id="16" name="TextBox 15">
            <a:extLst>
              <a:ext uri="{FF2B5EF4-FFF2-40B4-BE49-F238E27FC236}">
                <a16:creationId xmlns:a16="http://schemas.microsoft.com/office/drawing/2014/main" id="{0E2F90FB-201A-41A7-81F1-7A5C83E2A869}"/>
              </a:ext>
            </a:extLst>
          </p:cNvPr>
          <p:cNvSpPr txBox="1"/>
          <p:nvPr/>
        </p:nvSpPr>
        <p:spPr>
          <a:xfrm>
            <a:off x="861157" y="4339167"/>
            <a:ext cx="9376389" cy="1478418"/>
          </a:xfrm>
          <a:prstGeom prst="rect">
            <a:avLst/>
          </a:prstGeom>
          <a:noFill/>
        </p:spPr>
        <p:txBody>
          <a:bodyPr wrap="square" rtlCol="0">
            <a:spAutoFit/>
          </a:bodyPr>
          <a:lstStyle/>
          <a:p>
            <a:pPr>
              <a:lnSpc>
                <a:spcPct val="150000"/>
              </a:lnSpc>
            </a:pPr>
            <a:r>
              <a:rPr lang="en-US" sz="3200" dirty="0" err="1"/>
              <a:t>Dòng</a:t>
            </a:r>
            <a:r>
              <a:rPr lang="en-US" sz="3200" dirty="0"/>
              <a:t> </a:t>
            </a:r>
            <a:r>
              <a:rPr lang="en-US" sz="3200" dirty="0" err="1"/>
              <a:t>nước</a:t>
            </a:r>
            <a:r>
              <a:rPr lang="en-US" sz="3200" dirty="0"/>
              <a:t> </a:t>
            </a:r>
            <a:r>
              <a:rPr lang="en-US" sz="3200" dirty="0" err="1"/>
              <a:t>chảy</a:t>
            </a:r>
            <a:r>
              <a:rPr lang="en-US" sz="3200" dirty="0"/>
              <a:t> </a:t>
            </a:r>
            <a:r>
              <a:rPr lang="en-US" sz="3200" dirty="0" err="1"/>
              <a:t>dưới</a:t>
            </a:r>
            <a:r>
              <a:rPr lang="en-US" sz="3200" dirty="0"/>
              <a:t> </a:t>
            </a:r>
            <a:r>
              <a:rPr lang="en-US" sz="3200" dirty="0" err="1"/>
              <a:t>cây</a:t>
            </a:r>
            <a:r>
              <a:rPr lang="en-US" sz="3200" dirty="0"/>
              <a:t> </a:t>
            </a:r>
            <a:r>
              <a:rPr lang="en-US" sz="3200" dirty="0" err="1"/>
              <a:t>cầu</a:t>
            </a:r>
            <a:r>
              <a:rPr lang="en-US" sz="3200" dirty="0"/>
              <a:t> </a:t>
            </a:r>
            <a:r>
              <a:rPr lang="en-US" sz="3200" dirty="0" err="1"/>
              <a:t>dài</a:t>
            </a:r>
            <a:r>
              <a:rPr lang="en-US" sz="3200" dirty="0"/>
              <a:t>          m.</a:t>
            </a:r>
          </a:p>
          <a:p>
            <a:pPr>
              <a:lnSpc>
                <a:spcPct val="150000"/>
              </a:lnSpc>
            </a:pPr>
            <a:r>
              <a:rPr lang="en-US" sz="3200" dirty="0" err="1"/>
              <a:t>Dòng</a:t>
            </a:r>
            <a:r>
              <a:rPr lang="en-US" sz="3200" dirty="0"/>
              <a:t> </a:t>
            </a:r>
            <a:r>
              <a:rPr lang="en-US" sz="3200" dirty="0" err="1"/>
              <a:t>nước</a:t>
            </a:r>
            <a:r>
              <a:rPr lang="en-US" sz="3200" dirty="0"/>
              <a:t> </a:t>
            </a:r>
            <a:r>
              <a:rPr lang="en-US" sz="3200" dirty="0" err="1"/>
              <a:t>chảy</a:t>
            </a:r>
            <a:r>
              <a:rPr lang="en-US" sz="3200" dirty="0"/>
              <a:t> qua </a:t>
            </a:r>
            <a:r>
              <a:rPr lang="en-US" sz="3200" dirty="0" err="1"/>
              <a:t>bãi</a:t>
            </a:r>
            <a:r>
              <a:rPr lang="en-US" sz="3200" dirty="0"/>
              <a:t> </a:t>
            </a:r>
            <a:r>
              <a:rPr lang="en-US" sz="3200" dirty="0" err="1"/>
              <a:t>đá</a:t>
            </a:r>
            <a:r>
              <a:rPr lang="en-US" sz="3200" dirty="0"/>
              <a:t> </a:t>
            </a:r>
            <a:r>
              <a:rPr lang="en-US" sz="3200" dirty="0" err="1"/>
              <a:t>dài</a:t>
            </a:r>
            <a:r>
              <a:rPr lang="en-US" sz="3200" dirty="0"/>
              <a:t>          m. </a:t>
            </a:r>
          </a:p>
        </p:txBody>
      </p:sp>
      <p:sp>
        <p:nvSpPr>
          <p:cNvPr id="17" name="Rounded Rectangle 14">
            <a:extLst>
              <a:ext uri="{FF2B5EF4-FFF2-40B4-BE49-F238E27FC236}">
                <a16:creationId xmlns:a16="http://schemas.microsoft.com/office/drawing/2014/main" id="{BEE789AB-0002-4CEA-BC12-C166158741D5}"/>
              </a:ext>
            </a:extLst>
          </p:cNvPr>
          <p:cNvSpPr/>
          <p:nvPr/>
        </p:nvSpPr>
        <p:spPr>
          <a:xfrm>
            <a:off x="7296749" y="4569121"/>
            <a:ext cx="831632" cy="49638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8" name="TextBox 17">
            <a:extLst>
              <a:ext uri="{FF2B5EF4-FFF2-40B4-BE49-F238E27FC236}">
                <a16:creationId xmlns:a16="http://schemas.microsoft.com/office/drawing/2014/main" id="{3C03C200-2584-411A-A9D2-66409B251C45}"/>
              </a:ext>
            </a:extLst>
          </p:cNvPr>
          <p:cNvSpPr txBox="1"/>
          <p:nvPr/>
        </p:nvSpPr>
        <p:spPr>
          <a:xfrm>
            <a:off x="7397245" y="4588675"/>
            <a:ext cx="603031" cy="430887"/>
          </a:xfrm>
          <a:prstGeom prst="rect">
            <a:avLst/>
          </a:prstGeom>
          <a:solidFill>
            <a:schemeClr val="bg1"/>
          </a:solidFill>
        </p:spPr>
        <p:txBody>
          <a:bodyPr wrap="square" lIns="0" tIns="0" rIns="0" bIns="0" rtlCol="0">
            <a:spAutoFit/>
          </a:bodyPr>
          <a:lstStyle/>
          <a:p>
            <a:r>
              <a:rPr lang="en-US" sz="2800" b="1" dirty="0">
                <a:solidFill>
                  <a:srgbClr val="C00000"/>
                </a:solidFill>
              </a:rPr>
              <a:t>989</a:t>
            </a:r>
          </a:p>
        </p:txBody>
      </p:sp>
      <p:sp>
        <p:nvSpPr>
          <p:cNvPr id="19" name="Rounded Rectangle 23">
            <a:extLst>
              <a:ext uri="{FF2B5EF4-FFF2-40B4-BE49-F238E27FC236}">
                <a16:creationId xmlns:a16="http://schemas.microsoft.com/office/drawing/2014/main" id="{4116A0E4-734C-4922-9A18-8767AA7EFF3E}"/>
              </a:ext>
            </a:extLst>
          </p:cNvPr>
          <p:cNvSpPr/>
          <p:nvPr/>
        </p:nvSpPr>
        <p:spPr>
          <a:xfrm>
            <a:off x="6803294" y="5289358"/>
            <a:ext cx="831632" cy="49638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0" name="TextBox 19">
            <a:extLst>
              <a:ext uri="{FF2B5EF4-FFF2-40B4-BE49-F238E27FC236}">
                <a16:creationId xmlns:a16="http://schemas.microsoft.com/office/drawing/2014/main" id="{23872438-F35E-4A6E-B00A-B895DFE52F74}"/>
              </a:ext>
            </a:extLst>
          </p:cNvPr>
          <p:cNvSpPr txBox="1"/>
          <p:nvPr/>
        </p:nvSpPr>
        <p:spPr>
          <a:xfrm>
            <a:off x="6917594" y="5351805"/>
            <a:ext cx="603031" cy="430887"/>
          </a:xfrm>
          <a:prstGeom prst="rect">
            <a:avLst/>
          </a:prstGeom>
          <a:solidFill>
            <a:schemeClr val="bg1"/>
          </a:solidFill>
        </p:spPr>
        <p:txBody>
          <a:bodyPr wrap="square" lIns="0" tIns="0" rIns="0" bIns="0" rtlCol="0">
            <a:spAutoFit/>
          </a:bodyPr>
          <a:lstStyle/>
          <a:p>
            <a:r>
              <a:rPr lang="en-US" sz="2800" b="1" dirty="0">
                <a:solidFill>
                  <a:srgbClr val="C00000"/>
                </a:solidFill>
              </a:rPr>
              <a:t>994</a:t>
            </a:r>
          </a:p>
        </p:txBody>
      </p:sp>
      <p:sp>
        <p:nvSpPr>
          <p:cNvPr id="21" name="TextBox 20">
            <a:extLst>
              <a:ext uri="{FF2B5EF4-FFF2-40B4-BE49-F238E27FC236}">
                <a16:creationId xmlns:a16="http://schemas.microsoft.com/office/drawing/2014/main" id="{0217F442-D9FD-4141-9D5E-921E02918E02}"/>
              </a:ext>
            </a:extLst>
          </p:cNvPr>
          <p:cNvSpPr txBox="1"/>
          <p:nvPr/>
        </p:nvSpPr>
        <p:spPr>
          <a:xfrm>
            <a:off x="5809637" y="1393703"/>
            <a:ext cx="603031" cy="430887"/>
          </a:xfrm>
          <a:prstGeom prst="rect">
            <a:avLst/>
          </a:prstGeom>
          <a:noFill/>
        </p:spPr>
        <p:txBody>
          <a:bodyPr wrap="square" lIns="0" tIns="0" rIns="0" bIns="0" rtlCol="0">
            <a:spAutoFit/>
          </a:bodyPr>
          <a:lstStyle/>
          <a:p>
            <a:r>
              <a:rPr lang="en-US" sz="2800" b="1">
                <a:ln>
                  <a:solidFill>
                    <a:schemeClr val="bg1"/>
                  </a:solidFill>
                </a:ln>
                <a:solidFill>
                  <a:srgbClr val="C00000"/>
                </a:solidFill>
              </a:rPr>
              <a:t>994</a:t>
            </a:r>
            <a:endParaRPr lang="en-US" sz="2800" b="1" dirty="0">
              <a:ln>
                <a:solidFill>
                  <a:schemeClr val="bg1"/>
                </a:solidFill>
              </a:ln>
              <a:solidFill>
                <a:srgbClr val="C00000"/>
              </a:solidFill>
            </a:endParaRPr>
          </a:p>
        </p:txBody>
      </p:sp>
      <p:sp>
        <p:nvSpPr>
          <p:cNvPr id="22" name="TextBox 21">
            <a:extLst>
              <a:ext uri="{FF2B5EF4-FFF2-40B4-BE49-F238E27FC236}">
                <a16:creationId xmlns:a16="http://schemas.microsoft.com/office/drawing/2014/main" id="{18669A69-B447-4EF6-A2F3-E4052FDD2AFB}"/>
              </a:ext>
            </a:extLst>
          </p:cNvPr>
          <p:cNvSpPr txBox="1"/>
          <p:nvPr/>
        </p:nvSpPr>
        <p:spPr>
          <a:xfrm>
            <a:off x="6314247" y="3247361"/>
            <a:ext cx="603031" cy="430887"/>
          </a:xfrm>
          <a:prstGeom prst="rect">
            <a:avLst/>
          </a:prstGeom>
          <a:noFill/>
        </p:spPr>
        <p:txBody>
          <a:bodyPr wrap="square" lIns="0" tIns="0" rIns="0" bIns="0" rtlCol="0">
            <a:spAutoFit/>
          </a:bodyPr>
          <a:lstStyle/>
          <a:p>
            <a:r>
              <a:rPr lang="en-US" sz="2800" b="1">
                <a:ln>
                  <a:solidFill>
                    <a:schemeClr val="bg1"/>
                  </a:solidFill>
                </a:ln>
                <a:solidFill>
                  <a:srgbClr val="C00000"/>
                </a:solidFill>
              </a:rPr>
              <a:t>989</a:t>
            </a:r>
            <a:endParaRPr lang="en-US" sz="2800" b="1" dirty="0">
              <a:ln>
                <a:solidFill>
                  <a:schemeClr val="bg1"/>
                </a:solidFill>
              </a:ln>
              <a:solidFill>
                <a:srgbClr val="C00000"/>
              </a:solidFill>
            </a:endParaRPr>
          </a:p>
        </p:txBody>
      </p:sp>
      <p:sp>
        <p:nvSpPr>
          <p:cNvPr id="23" name="Oval 22">
            <a:extLst>
              <a:ext uri="{FF2B5EF4-FFF2-40B4-BE49-F238E27FC236}">
                <a16:creationId xmlns:a16="http://schemas.microsoft.com/office/drawing/2014/main" id="{72C4AD85-9ADF-4DEC-8BF1-E206145C0A11}"/>
              </a:ext>
            </a:extLst>
          </p:cNvPr>
          <p:cNvSpPr/>
          <p:nvPr/>
        </p:nvSpPr>
        <p:spPr>
          <a:xfrm rot="20816137">
            <a:off x="5078148" y="2023997"/>
            <a:ext cx="1788264" cy="973221"/>
          </a:xfrm>
          <a:prstGeom prst="ellipse">
            <a:avLst/>
          </a:prstGeom>
          <a:noFill/>
          <a:ln w="28575">
            <a:solidFill>
              <a:srgbClr val="FFC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4388;p6">
            <a:extLst>
              <a:ext uri="{FF2B5EF4-FFF2-40B4-BE49-F238E27FC236}">
                <a16:creationId xmlns:a16="http://schemas.microsoft.com/office/drawing/2014/main" id="{8E57796E-A7E3-48AE-A3C0-3CCBBD0C48F9}"/>
              </a:ext>
            </a:extLst>
          </p:cNvPr>
          <p:cNvSpPr/>
          <p:nvPr/>
        </p:nvSpPr>
        <p:spPr>
          <a:xfrm>
            <a:off x="290569" y="298630"/>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a:p>
        </p:txBody>
      </p:sp>
      <p:sp>
        <p:nvSpPr>
          <p:cNvPr id="25" name="TextBox 24">
            <a:extLst>
              <a:ext uri="{FF2B5EF4-FFF2-40B4-BE49-F238E27FC236}">
                <a16:creationId xmlns:a16="http://schemas.microsoft.com/office/drawing/2014/main" id="{E9973E29-E626-4CCA-B549-8244EC0BF28C}"/>
              </a:ext>
            </a:extLst>
          </p:cNvPr>
          <p:cNvSpPr txBox="1"/>
          <p:nvPr/>
        </p:nvSpPr>
        <p:spPr>
          <a:xfrm>
            <a:off x="708166" y="3697452"/>
            <a:ext cx="705394" cy="584775"/>
          </a:xfrm>
          <a:prstGeom prst="rect">
            <a:avLst/>
          </a:prstGeom>
          <a:noFill/>
        </p:spPr>
        <p:txBody>
          <a:bodyPr wrap="square" rtlCol="0">
            <a:spAutoFit/>
          </a:bodyPr>
          <a:lstStyle/>
          <a:p>
            <a:r>
              <a:rPr lang="en-US" sz="3200"/>
              <a:t>a)</a:t>
            </a:r>
            <a:endParaRPr lang="en-US" sz="3200" dirty="0"/>
          </a:p>
        </p:txBody>
      </p:sp>
      <p:sp>
        <p:nvSpPr>
          <p:cNvPr id="26" name="TextBox 25">
            <a:extLst>
              <a:ext uri="{FF2B5EF4-FFF2-40B4-BE49-F238E27FC236}">
                <a16:creationId xmlns:a16="http://schemas.microsoft.com/office/drawing/2014/main" id="{4C84EBB4-F3AE-4DAF-91FA-85A1EA55ED58}"/>
              </a:ext>
            </a:extLst>
          </p:cNvPr>
          <p:cNvSpPr txBox="1"/>
          <p:nvPr/>
        </p:nvSpPr>
        <p:spPr>
          <a:xfrm>
            <a:off x="575863" y="5921707"/>
            <a:ext cx="11908767" cy="584775"/>
          </a:xfrm>
          <a:prstGeom prst="rect">
            <a:avLst/>
          </a:prstGeom>
          <a:noFill/>
        </p:spPr>
        <p:txBody>
          <a:bodyPr wrap="square" rtlCol="0">
            <a:spAutoFit/>
          </a:bodyPr>
          <a:lstStyle/>
          <a:p>
            <a:r>
              <a:rPr lang="en-US" sz="3200"/>
              <a:t>b) Hải li về tổ theo dòng nước nào là ngắn nhất?</a:t>
            </a:r>
            <a:endParaRPr lang="en-US" sz="3200" dirty="0"/>
          </a:p>
        </p:txBody>
      </p:sp>
      <p:sp>
        <p:nvSpPr>
          <p:cNvPr id="29" name="Freeform: Shape 28">
            <a:extLst>
              <a:ext uri="{FF2B5EF4-FFF2-40B4-BE49-F238E27FC236}">
                <a16:creationId xmlns:a16="http://schemas.microsoft.com/office/drawing/2014/main" id="{956D77F5-3A35-40CE-B0AD-88972FC49736}"/>
              </a:ext>
            </a:extLst>
          </p:cNvPr>
          <p:cNvSpPr/>
          <p:nvPr/>
        </p:nvSpPr>
        <p:spPr>
          <a:xfrm>
            <a:off x="3252866" y="2421544"/>
            <a:ext cx="5561350" cy="591870"/>
          </a:xfrm>
          <a:custGeom>
            <a:avLst/>
            <a:gdLst>
              <a:gd name="connsiteX0" fmla="*/ 0 w 5561350"/>
              <a:gd name="connsiteY0" fmla="*/ 261695 h 591870"/>
              <a:gd name="connsiteX1" fmla="*/ 329783 w 5561350"/>
              <a:gd name="connsiteY1" fmla="*/ 396607 h 591870"/>
              <a:gd name="connsiteX2" fmla="*/ 719527 w 5561350"/>
              <a:gd name="connsiteY2" fmla="*/ 486548 h 591870"/>
              <a:gd name="connsiteX3" fmla="*/ 1124262 w 5561350"/>
              <a:gd name="connsiteY3" fmla="*/ 561499 h 591870"/>
              <a:gd name="connsiteX4" fmla="*/ 1678898 w 5561350"/>
              <a:gd name="connsiteY4" fmla="*/ 591479 h 591870"/>
              <a:gd name="connsiteX5" fmla="*/ 2128603 w 5561350"/>
              <a:gd name="connsiteY5" fmla="*/ 576489 h 591870"/>
              <a:gd name="connsiteX6" fmla="*/ 2563318 w 5561350"/>
              <a:gd name="connsiteY6" fmla="*/ 546508 h 591870"/>
              <a:gd name="connsiteX7" fmla="*/ 2968052 w 5561350"/>
              <a:gd name="connsiteY7" fmla="*/ 456567 h 591870"/>
              <a:gd name="connsiteX8" fmla="*/ 3447737 w 5561350"/>
              <a:gd name="connsiteY8" fmla="*/ 291676 h 591870"/>
              <a:gd name="connsiteX9" fmla="*/ 3867462 w 5561350"/>
              <a:gd name="connsiteY9" fmla="*/ 141774 h 591870"/>
              <a:gd name="connsiteX10" fmla="*/ 4212236 w 5561350"/>
              <a:gd name="connsiteY10" fmla="*/ 81813 h 591870"/>
              <a:gd name="connsiteX11" fmla="*/ 4422098 w 5561350"/>
              <a:gd name="connsiteY11" fmla="*/ 21853 h 591870"/>
              <a:gd name="connsiteX12" fmla="*/ 4646950 w 5561350"/>
              <a:gd name="connsiteY12" fmla="*/ 6863 h 591870"/>
              <a:gd name="connsiteX13" fmla="*/ 4991724 w 5561350"/>
              <a:gd name="connsiteY13" fmla="*/ 126784 h 591870"/>
              <a:gd name="connsiteX14" fmla="*/ 5246557 w 5561350"/>
              <a:gd name="connsiteY14" fmla="*/ 276686 h 591870"/>
              <a:gd name="connsiteX15" fmla="*/ 5561350 w 5561350"/>
              <a:gd name="connsiteY15" fmla="*/ 501538 h 59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1350" h="591870">
                <a:moveTo>
                  <a:pt x="0" y="261695"/>
                </a:moveTo>
                <a:cubicBezTo>
                  <a:pt x="104931" y="310413"/>
                  <a:pt x="209862" y="359132"/>
                  <a:pt x="329783" y="396607"/>
                </a:cubicBezTo>
                <a:cubicBezTo>
                  <a:pt x="449704" y="434083"/>
                  <a:pt x="587114" y="459066"/>
                  <a:pt x="719527" y="486548"/>
                </a:cubicBezTo>
                <a:cubicBezTo>
                  <a:pt x="851940" y="514030"/>
                  <a:pt x="964367" y="544010"/>
                  <a:pt x="1124262" y="561499"/>
                </a:cubicBezTo>
                <a:cubicBezTo>
                  <a:pt x="1284157" y="578988"/>
                  <a:pt x="1511508" y="588981"/>
                  <a:pt x="1678898" y="591479"/>
                </a:cubicBezTo>
                <a:cubicBezTo>
                  <a:pt x="1846288" y="593977"/>
                  <a:pt x="1981200" y="583984"/>
                  <a:pt x="2128603" y="576489"/>
                </a:cubicBezTo>
                <a:cubicBezTo>
                  <a:pt x="2276006" y="568994"/>
                  <a:pt x="2423410" y="566495"/>
                  <a:pt x="2563318" y="546508"/>
                </a:cubicBezTo>
                <a:cubicBezTo>
                  <a:pt x="2703226" y="526521"/>
                  <a:pt x="2820649" y="499039"/>
                  <a:pt x="2968052" y="456567"/>
                </a:cubicBezTo>
                <a:cubicBezTo>
                  <a:pt x="3115455" y="414095"/>
                  <a:pt x="3447737" y="291676"/>
                  <a:pt x="3447737" y="291676"/>
                </a:cubicBezTo>
                <a:cubicBezTo>
                  <a:pt x="3597639" y="239211"/>
                  <a:pt x="3740046" y="176751"/>
                  <a:pt x="3867462" y="141774"/>
                </a:cubicBezTo>
                <a:cubicBezTo>
                  <a:pt x="3994878" y="106797"/>
                  <a:pt x="4119797" y="101800"/>
                  <a:pt x="4212236" y="81813"/>
                </a:cubicBezTo>
                <a:cubicBezTo>
                  <a:pt x="4304675" y="61826"/>
                  <a:pt x="4349646" y="34345"/>
                  <a:pt x="4422098" y="21853"/>
                </a:cubicBezTo>
                <a:cubicBezTo>
                  <a:pt x="4494550" y="9361"/>
                  <a:pt x="4552012" y="-10625"/>
                  <a:pt x="4646950" y="6863"/>
                </a:cubicBezTo>
                <a:cubicBezTo>
                  <a:pt x="4741888" y="24351"/>
                  <a:pt x="4891790" y="81813"/>
                  <a:pt x="4991724" y="126784"/>
                </a:cubicBezTo>
                <a:cubicBezTo>
                  <a:pt x="5091659" y="171754"/>
                  <a:pt x="5151619" y="214227"/>
                  <a:pt x="5246557" y="276686"/>
                </a:cubicBezTo>
                <a:cubicBezTo>
                  <a:pt x="5341495" y="339145"/>
                  <a:pt x="5451422" y="420341"/>
                  <a:pt x="5561350" y="501538"/>
                </a:cubicBezTo>
              </a:path>
            </a:pathLst>
          </a:cu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75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2250"/>
                                        <p:tgtEl>
                                          <p:spTgt spid="29"/>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p:bldP spid="22" grpId="0"/>
      <p:bldP spid="23" grpId="0" animBg="1"/>
      <p:bldP spid="26"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6" name="Title 15">
            <a:extLst>
              <a:ext uri="{FF2B5EF4-FFF2-40B4-BE49-F238E27FC236}">
                <a16:creationId xmlns:a16="http://schemas.microsoft.com/office/drawing/2014/main" id="{CC45E259-9176-4231-B050-39523E7BC67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Dặn dò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874453"/>
            <a:ext cx="9296400" cy="2270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8" y="996715"/>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89" y="1505824"/>
            <a:ext cx="5948130" cy="1323395"/>
          </a:xfrm>
          <a:prstGeom prst="rect">
            <a:avLst/>
          </a:prstGeom>
          <a:noFill/>
        </p:spPr>
        <p:txBody>
          <a:bodyPr wrap="square" lIns="91397" tIns="45698" rIns="91397" bIns="45698" rtlCol="0">
            <a:spAutoFit/>
          </a:bodyPr>
          <a:lstStyle/>
          <a:p>
            <a:r>
              <a:rPr lang="en-US" sz="2000">
                <a:solidFill>
                  <a:schemeClr val="tx1"/>
                </a:solidFill>
                <a:latin typeface="Arial" pitchFamily="34" charset="0"/>
                <a:cs typeface="Arial" pitchFamily="34" charset="0"/>
              </a:rPr>
              <a:t>Người soạn	: Phan Thị Linh</a:t>
            </a:r>
          </a:p>
          <a:p>
            <a:r>
              <a:rPr lang="en-US" sz="2000">
                <a:solidFill>
                  <a:schemeClr val="tx1"/>
                </a:solidFill>
                <a:latin typeface="Arial" pitchFamily="34" charset="0"/>
                <a:cs typeface="Arial" pitchFamily="34" charset="0"/>
              </a:rPr>
              <a:t>Năm sinh		: 1990</a:t>
            </a:r>
          </a:p>
          <a:p>
            <a:r>
              <a:rPr lang="en-US" sz="2000">
                <a:solidFill>
                  <a:schemeClr val="tx1"/>
                </a:solidFill>
                <a:latin typeface="Arial" pitchFamily="34" charset="0"/>
                <a:cs typeface="Arial" pitchFamily="34" charset="0"/>
              </a:rPr>
              <a:t>SĐT		: 0916.604.268</a:t>
            </a:r>
          </a:p>
          <a:p>
            <a:r>
              <a:rPr lang="en-US" sz="2000">
                <a:solidFill>
                  <a:schemeClr val="tx1"/>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4B9CA-D217-4538-8B0B-5CE7F56CC649}"/>
              </a:ext>
            </a:extLst>
          </p:cNvPr>
          <p:cNvSpPr>
            <a:spLocks noGrp="1"/>
          </p:cNvSpPr>
          <p:nvPr>
            <p:ph type="body" idx="1"/>
          </p:nvPr>
        </p:nvSpPr>
        <p:spPr>
          <a:xfrm>
            <a:off x="2972827" y="2240686"/>
            <a:ext cx="6216184" cy="1507200"/>
          </a:xfrm>
          <a:solidFill>
            <a:schemeClr val="bg1"/>
          </a:solidFill>
        </p:spPr>
        <p:txBody>
          <a:bodyPr/>
          <a:lstStyle/>
          <a:p>
            <a:pPr algn="ctr"/>
            <a:r>
              <a:rPr lang="en-US" sz="6600">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372391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C77832-FCD0-41C6-A8FB-C473FB179A7E}"/>
              </a:ext>
            </a:extLst>
          </p:cNvPr>
          <p:cNvSpPr/>
          <p:nvPr/>
        </p:nvSpPr>
        <p:spPr>
          <a:xfrm>
            <a:off x="4043000" y="294434"/>
            <a:ext cx="4075838" cy="10750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t>GIẢI MÃ</a:t>
            </a:r>
          </a:p>
        </p:txBody>
      </p:sp>
      <p:pic>
        <p:nvPicPr>
          <p:cNvPr id="17" name="Picture 16">
            <a:extLst>
              <a:ext uri="{FF2B5EF4-FFF2-40B4-BE49-F238E27FC236}">
                <a16:creationId xmlns:a16="http://schemas.microsoft.com/office/drawing/2014/main" id="{0C635096-E0B7-4194-9EDB-98A3B756D9A2}"/>
              </a:ext>
            </a:extLst>
          </p:cNvPr>
          <p:cNvPicPr>
            <a:picLocks noChangeAspect="1"/>
          </p:cNvPicPr>
          <p:nvPr/>
        </p:nvPicPr>
        <p:blipFill>
          <a:blip r:embed="rId3"/>
          <a:stretch>
            <a:fillRect/>
          </a:stretch>
        </p:blipFill>
        <p:spPr>
          <a:xfrm>
            <a:off x="5990551" y="1931674"/>
            <a:ext cx="2781497" cy="4053041"/>
          </a:xfrm>
          <a:prstGeom prst="rect">
            <a:avLst/>
          </a:prstGeom>
        </p:spPr>
      </p:pic>
      <p:pic>
        <p:nvPicPr>
          <p:cNvPr id="19" name="Picture 18">
            <a:extLst>
              <a:ext uri="{FF2B5EF4-FFF2-40B4-BE49-F238E27FC236}">
                <a16:creationId xmlns:a16="http://schemas.microsoft.com/office/drawing/2014/main" id="{CFE1FF61-41CA-47A4-AE9C-0BFD90744A8E}"/>
              </a:ext>
            </a:extLst>
          </p:cNvPr>
          <p:cNvPicPr>
            <a:picLocks noChangeAspect="1"/>
          </p:cNvPicPr>
          <p:nvPr/>
        </p:nvPicPr>
        <p:blipFill>
          <a:blip r:embed="rId4"/>
          <a:stretch>
            <a:fillRect/>
          </a:stretch>
        </p:blipFill>
        <p:spPr>
          <a:xfrm rot="4442883">
            <a:off x="7623403" y="2299090"/>
            <a:ext cx="1035291" cy="747184"/>
          </a:xfrm>
          <a:prstGeom prst="rect">
            <a:avLst/>
          </a:prstGeom>
        </p:spPr>
      </p:pic>
      <p:pic>
        <p:nvPicPr>
          <p:cNvPr id="28" name="Picture 27">
            <a:extLst>
              <a:ext uri="{FF2B5EF4-FFF2-40B4-BE49-F238E27FC236}">
                <a16:creationId xmlns:a16="http://schemas.microsoft.com/office/drawing/2014/main" id="{B9059DCD-B17B-466A-A5C3-57628811E9DE}"/>
              </a:ext>
            </a:extLst>
          </p:cNvPr>
          <p:cNvPicPr>
            <a:picLocks noChangeAspect="1"/>
          </p:cNvPicPr>
          <p:nvPr/>
        </p:nvPicPr>
        <p:blipFill>
          <a:blip r:embed="rId5"/>
          <a:stretch>
            <a:fillRect/>
          </a:stretch>
        </p:blipFill>
        <p:spPr>
          <a:xfrm>
            <a:off x="2226436" y="1876926"/>
            <a:ext cx="2704006" cy="4107789"/>
          </a:xfrm>
          <a:prstGeom prst="rect">
            <a:avLst/>
          </a:prstGeom>
        </p:spPr>
      </p:pic>
      <p:pic>
        <p:nvPicPr>
          <p:cNvPr id="31" name="Picture 30">
            <a:extLst>
              <a:ext uri="{FF2B5EF4-FFF2-40B4-BE49-F238E27FC236}">
                <a16:creationId xmlns:a16="http://schemas.microsoft.com/office/drawing/2014/main" id="{FC5D4F6E-A46B-400F-A73D-E575DC08FCA5}"/>
              </a:ext>
            </a:extLst>
          </p:cNvPr>
          <p:cNvPicPr>
            <a:picLocks noChangeAspect="1"/>
          </p:cNvPicPr>
          <p:nvPr/>
        </p:nvPicPr>
        <p:blipFill>
          <a:blip r:embed="rId6"/>
          <a:stretch>
            <a:fillRect/>
          </a:stretch>
        </p:blipFill>
        <p:spPr>
          <a:xfrm>
            <a:off x="3256622" y="3429000"/>
            <a:ext cx="904157" cy="1206615"/>
          </a:xfrm>
          <a:prstGeom prst="rect">
            <a:avLst/>
          </a:prstGeom>
        </p:spPr>
      </p:pic>
    </p:spTree>
    <p:extLst>
      <p:ext uri="{BB962C8B-B14F-4D97-AF65-F5344CB8AC3E}">
        <p14:creationId xmlns:p14="http://schemas.microsoft.com/office/powerpoint/2010/main" val="3495527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1+ppt_h/2"/>
                                          </p:val>
                                        </p:tav>
                                      </p:tavLst>
                                    </p:anim>
                                    <p:set>
                                      <p:cBhvr>
                                        <p:cTn id="8"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1"/>
                                        </p:tgtEl>
                                        <p:attrNameLst>
                                          <p:attrName>ppt_x</p:attrName>
                                        </p:attrNameLst>
                                      </p:cBhvr>
                                      <p:tavLst>
                                        <p:tav tm="0">
                                          <p:val>
                                            <p:strVal val="ppt_x"/>
                                          </p:val>
                                        </p:tav>
                                        <p:tav tm="100000">
                                          <p:val>
                                            <p:strVal val="ppt_x"/>
                                          </p:val>
                                        </p:tav>
                                      </p:tavLst>
                                    </p:anim>
                                    <p:anim calcmode="lin" valueType="num">
                                      <p:cBhvr additive="base">
                                        <p:cTn id="14" dur="500"/>
                                        <p:tgtEl>
                                          <p:spTgt spid="31"/>
                                        </p:tgtEl>
                                        <p:attrNameLst>
                                          <p:attrName>ppt_y</p:attrName>
                                        </p:attrNameLst>
                                      </p:cBhvr>
                                      <p:tavLst>
                                        <p:tav tm="0">
                                          <p:val>
                                            <p:strVal val="ppt_y"/>
                                          </p:val>
                                        </p:tav>
                                        <p:tav tm="100000">
                                          <p:val>
                                            <p:strVal val="1+ppt_h/2"/>
                                          </p:val>
                                        </p:tav>
                                      </p:tavLst>
                                    </p:anim>
                                    <p:set>
                                      <p:cBhvr>
                                        <p:cTn id="15"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2148006" y="1444957"/>
            <a:ext cx="7865826" cy="1369019"/>
          </a:xfrm>
          <a:prstGeom prst="rect">
            <a:avLst/>
          </a:prstGeom>
        </p:spPr>
        <p:txBody>
          <a:bodyPr spcFirstLastPara="1" wrap="square" lIns="0" tIns="0" rIns="0" bIns="0" anchor="t" anchorCtr="0">
            <a:noAutofit/>
          </a:bodyPr>
          <a:lstStyle/>
          <a:p>
            <a:pPr algn="just">
              <a:lnSpc>
                <a:spcPct val="100000"/>
              </a:lnSpc>
              <a:spcBef>
                <a:spcPts val="1200"/>
              </a:spcBef>
              <a:spcAft>
                <a:spcPts val="1200"/>
              </a:spcAft>
            </a:pPr>
            <a:r>
              <a:rPr lang="en" sz="3200" dirty="0">
                <a:latin typeface="Arial" panose="020B0604020202020204" pitchFamily="34" charset="0"/>
                <a:cs typeface="Arial" panose="020B0604020202020204" pitchFamily="34" charset="0"/>
              </a:rPr>
              <a:t>CHỦ ĐỀ 12: 	PHÉP CỘNG, PHÉP TRỪ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			TRONG PHẠM VI  </a:t>
            </a:r>
            <a:r>
              <a:rPr lang="en" sz="3200" dirty="0" smtClean="0">
                <a:latin typeface="Arial" panose="020B0604020202020204" pitchFamily="34" charset="0"/>
                <a:cs typeface="Arial" panose="020B0604020202020204" pitchFamily="34" charset="0"/>
              </a:rPr>
              <a:t>1000</a:t>
            </a:r>
            <a:endParaRPr sz="5400" dirty="0">
              <a:latin typeface="Arial" panose="020B0604020202020204" pitchFamily="34" charset="0"/>
              <a:cs typeface="Arial" panose="020B0604020202020204" pitchFamily="34" charset="0"/>
            </a:endParaRPr>
          </a:p>
        </p:txBody>
      </p:sp>
      <p:grpSp>
        <p:nvGrpSpPr>
          <p:cNvPr id="1617" name="Google Shape;1617;p39"/>
          <p:cNvGrpSpPr/>
          <p:nvPr/>
        </p:nvGrpSpPr>
        <p:grpSpPr>
          <a:xfrm flipH="1">
            <a:off x="0" y="5004279"/>
            <a:ext cx="1093529" cy="1281921"/>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grpSp>
        <p:nvGrpSpPr>
          <p:cNvPr id="1637" name="Google Shape;1637;p39"/>
          <p:cNvGrpSpPr/>
          <p:nvPr/>
        </p:nvGrpSpPr>
        <p:grpSpPr>
          <a:xfrm rot="1059618">
            <a:off x="490121" y="577471"/>
            <a:ext cx="577537" cy="439243"/>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1642" name="Google Shape;1642;p39"/>
          <p:cNvGrpSpPr/>
          <p:nvPr/>
        </p:nvGrpSpPr>
        <p:grpSpPr>
          <a:xfrm rot="3273994">
            <a:off x="11379794" y="985263"/>
            <a:ext cx="666870" cy="626660"/>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37" name="Google Shape;1698;p42">
            <a:extLst>
              <a:ext uri="{FF2B5EF4-FFF2-40B4-BE49-F238E27FC236}">
                <a16:creationId xmlns:a16="http://schemas.microsoft.com/office/drawing/2014/main" id="{72BCDD27-BDA0-43EA-B42F-2DE1989F9BDC}"/>
              </a:ext>
            </a:extLst>
          </p:cNvPr>
          <p:cNvGrpSpPr/>
          <p:nvPr/>
        </p:nvGrpSpPr>
        <p:grpSpPr>
          <a:xfrm flipH="1">
            <a:off x="4185666" y="585653"/>
            <a:ext cx="726062" cy="682749"/>
            <a:chOff x="3187875" y="1320975"/>
            <a:chExt cx="545897" cy="513332"/>
          </a:xfrm>
        </p:grpSpPr>
        <p:sp>
          <p:nvSpPr>
            <p:cNvPr id="38" name="Google Shape;1699;p42">
              <a:extLst>
                <a:ext uri="{FF2B5EF4-FFF2-40B4-BE49-F238E27FC236}">
                  <a16:creationId xmlns:a16="http://schemas.microsoft.com/office/drawing/2014/main" id="{9B5C9A61-FD31-4AF3-9AB0-3EA1A35D7847}"/>
                </a:ext>
              </a:extLst>
            </p:cNvPr>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9" name="Google Shape;1700;p42">
              <a:extLst>
                <a:ext uri="{FF2B5EF4-FFF2-40B4-BE49-F238E27FC236}">
                  <a16:creationId xmlns:a16="http://schemas.microsoft.com/office/drawing/2014/main" id="{296F153F-F103-4436-A35C-67F25D8349FA}"/>
                </a:ext>
              </a:extLst>
            </p:cNvPr>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0" name="Google Shape;1701;p42">
              <a:extLst>
                <a:ext uri="{FF2B5EF4-FFF2-40B4-BE49-F238E27FC236}">
                  <a16:creationId xmlns:a16="http://schemas.microsoft.com/office/drawing/2014/main" id="{26000AF7-EFB2-43F1-9150-017E03C27671}"/>
                </a:ext>
              </a:extLst>
            </p:cNvPr>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1" name="Google Shape;1702;p42">
              <a:extLst>
                <a:ext uri="{FF2B5EF4-FFF2-40B4-BE49-F238E27FC236}">
                  <a16:creationId xmlns:a16="http://schemas.microsoft.com/office/drawing/2014/main" id="{05B5B1E0-057E-4F03-AD92-36D8DA4079F8}"/>
                </a:ext>
              </a:extLst>
            </p:cNvPr>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2" name="Google Shape;1703;p42">
              <a:extLst>
                <a:ext uri="{FF2B5EF4-FFF2-40B4-BE49-F238E27FC236}">
                  <a16:creationId xmlns:a16="http://schemas.microsoft.com/office/drawing/2014/main" id="{5F8D4A37-6A88-4620-8585-4E70125FA64F}"/>
                </a:ext>
              </a:extLst>
            </p:cNvPr>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3" name="Google Shape;1704;p42">
              <a:extLst>
                <a:ext uri="{FF2B5EF4-FFF2-40B4-BE49-F238E27FC236}">
                  <a16:creationId xmlns:a16="http://schemas.microsoft.com/office/drawing/2014/main" id="{D34AE4F7-ABDA-4D04-A95C-5FE7DD2CC8B3}"/>
                </a:ext>
              </a:extLst>
            </p:cNvPr>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4" name="Google Shape;1705;p42">
              <a:extLst>
                <a:ext uri="{FF2B5EF4-FFF2-40B4-BE49-F238E27FC236}">
                  <a16:creationId xmlns:a16="http://schemas.microsoft.com/office/drawing/2014/main" id="{EB5029CE-AD9D-4263-9EC3-614D7AF8F4E5}"/>
                </a:ext>
              </a:extLst>
            </p:cNvPr>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29" name="Google Shape;1613;p39">
            <a:extLst>
              <a:ext uri="{FF2B5EF4-FFF2-40B4-BE49-F238E27FC236}">
                <a16:creationId xmlns:a16="http://schemas.microsoft.com/office/drawing/2014/main" id="{96871D56-5693-4A87-B939-A2014683A64E}"/>
              </a:ext>
            </a:extLst>
          </p:cNvPr>
          <p:cNvSpPr txBox="1">
            <a:spLocks/>
          </p:cNvSpPr>
          <p:nvPr/>
        </p:nvSpPr>
        <p:spPr>
          <a:xfrm>
            <a:off x="1069281" y="2977651"/>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BÀI 59: PHÉP CỘNG (không nhớ) </a:t>
            </a:r>
          </a:p>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          TRONG PHẠM VI 1 000</a:t>
            </a:r>
            <a:endParaRPr lang="vi-VN" sz="660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3"/>
                                        </p:tgtEl>
                                        <p:attrNameLst>
                                          <p:attrName>style.visibility</p:attrName>
                                        </p:attrNameLst>
                                      </p:cBhvr>
                                      <p:to>
                                        <p:strVal val="visible"/>
                                      </p:to>
                                    </p:set>
                                    <p:animEffect transition="in" filter="fade">
                                      <p:cBhvr>
                                        <p:cTn id="7" dur="500"/>
                                        <p:tgtEl>
                                          <p:spTgt spid="1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3"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3" name="Google Shape;1615;p39">
            <a:extLst>
              <a:ext uri="{FF2B5EF4-FFF2-40B4-BE49-F238E27FC236}">
                <a16:creationId xmlns:a16="http://schemas.microsoft.com/office/drawing/2014/main" id="{949D40E6-7707-40ED-A1E6-702190D379ED}"/>
              </a:ext>
            </a:extLst>
          </p:cNvPr>
          <p:cNvSpPr/>
          <p:nvPr/>
        </p:nvSpPr>
        <p:spPr>
          <a:xfrm>
            <a:off x="7423110" y="5107561"/>
            <a:ext cx="2194775" cy="635225"/>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 name="Google Shape;1616;p39">
            <a:extLst>
              <a:ext uri="{FF2B5EF4-FFF2-40B4-BE49-F238E27FC236}">
                <a16:creationId xmlns:a16="http://schemas.microsoft.com/office/drawing/2014/main" id="{2BB86F02-99C9-4419-9E5E-A235F04F74E8}"/>
              </a:ext>
            </a:extLst>
          </p:cNvPr>
          <p:cNvSpPr txBox="1">
            <a:spLocks/>
          </p:cNvSpPr>
          <p:nvPr/>
        </p:nvSpPr>
        <p:spPr>
          <a:xfrm>
            <a:off x="7576714" y="5227463"/>
            <a:ext cx="1887566" cy="3954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3200">
                <a:solidFill>
                  <a:schemeClr val="bg1"/>
                </a:solidFill>
              </a:rPr>
              <a:t>S/81</a:t>
            </a:r>
          </a:p>
        </p:txBody>
      </p:sp>
      <p:pic>
        <p:nvPicPr>
          <p:cNvPr id="5" name="Picture 4">
            <a:extLst>
              <a:ext uri="{FF2B5EF4-FFF2-40B4-BE49-F238E27FC236}">
                <a16:creationId xmlns:a16="http://schemas.microsoft.com/office/drawing/2014/main" id="{90DCA50D-18EE-4CC1-A42A-828963CAA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029" y="1384738"/>
            <a:ext cx="6660026" cy="3330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1F5B1D2-199A-4F30-A8AD-7E95D3C0B1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92" t="46913" r="11724" b="-1059"/>
          <a:stretch/>
        </p:blipFill>
        <p:spPr bwMode="auto">
          <a:xfrm>
            <a:off x="-541563" y="2305344"/>
            <a:ext cx="13133302" cy="43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3EA7249-72B6-44E2-B86D-5D56BF456BF7}"/>
              </a:ext>
            </a:extLst>
          </p:cNvPr>
          <p:cNvSpPr/>
          <p:nvPr/>
        </p:nvSpPr>
        <p:spPr>
          <a:xfrm>
            <a:off x="1073370" y="2736505"/>
            <a:ext cx="1407758"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326</a:t>
            </a:r>
            <a:endParaRPr lang="vi-VN" sz="5000" b="1" dirty="0">
              <a:solidFill>
                <a:srgbClr val="7030A0"/>
              </a:solidFill>
              <a:latin typeface="HP001 4 hàng" pitchFamily="34" charset="0"/>
            </a:endParaRPr>
          </a:p>
        </p:txBody>
      </p:sp>
      <p:sp>
        <p:nvSpPr>
          <p:cNvPr id="4" name="Rectangle 3">
            <a:extLst>
              <a:ext uri="{FF2B5EF4-FFF2-40B4-BE49-F238E27FC236}">
                <a16:creationId xmlns:a16="http://schemas.microsoft.com/office/drawing/2014/main" id="{BF05A203-EFCE-43E4-8AD1-A6104493A629}"/>
              </a:ext>
            </a:extLst>
          </p:cNvPr>
          <p:cNvSpPr/>
          <p:nvPr/>
        </p:nvSpPr>
        <p:spPr>
          <a:xfrm>
            <a:off x="795516" y="3687464"/>
            <a:ext cx="1825493" cy="861774"/>
          </a:xfrm>
          <a:prstGeom prst="rect">
            <a:avLst/>
          </a:prstGeom>
          <a:noFill/>
          <a:effectLst>
            <a:softEdge rad="127000"/>
          </a:effectLst>
        </p:spPr>
        <p:txBody>
          <a:bodyPr wrap="square">
            <a:spAutoFit/>
          </a:bodyPr>
          <a:lstStyle/>
          <a:p>
            <a:pPr algn="ctr"/>
            <a:r>
              <a:rPr lang="en-US" sz="5000" b="1">
                <a:solidFill>
                  <a:srgbClr val="7030A0"/>
                </a:solidFill>
                <a:latin typeface="HP001 4 hàng" pitchFamily="34" charset="0"/>
              </a:rPr>
              <a:t>253</a:t>
            </a:r>
            <a:endParaRPr lang="vi-VN" sz="5000" b="1" dirty="0">
              <a:solidFill>
                <a:srgbClr val="7030A0"/>
              </a:solidFill>
              <a:latin typeface="HP001 4 hàng" pitchFamily="34" charset="0"/>
            </a:endParaRPr>
          </a:p>
        </p:txBody>
      </p:sp>
      <p:sp>
        <p:nvSpPr>
          <p:cNvPr id="5" name="Rectangle 4">
            <a:extLst>
              <a:ext uri="{FF2B5EF4-FFF2-40B4-BE49-F238E27FC236}">
                <a16:creationId xmlns:a16="http://schemas.microsoft.com/office/drawing/2014/main" id="{9A8D8E42-0913-4FCB-B009-46A2A8DDAB1B}"/>
              </a:ext>
            </a:extLst>
          </p:cNvPr>
          <p:cNvSpPr/>
          <p:nvPr/>
        </p:nvSpPr>
        <p:spPr>
          <a:xfrm>
            <a:off x="771030" y="3227992"/>
            <a:ext cx="5741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6" name="Straight Connector 5">
            <a:extLst>
              <a:ext uri="{FF2B5EF4-FFF2-40B4-BE49-F238E27FC236}">
                <a16:creationId xmlns:a16="http://schemas.microsoft.com/office/drawing/2014/main" id="{4B7ED280-8E06-46A7-AA80-FCBC1155A4AA}"/>
              </a:ext>
            </a:extLst>
          </p:cNvPr>
          <p:cNvCxnSpPr>
            <a:cxnSpLocks/>
          </p:cNvCxnSpPr>
          <p:nvPr/>
        </p:nvCxnSpPr>
        <p:spPr>
          <a:xfrm flipV="1">
            <a:off x="914403" y="4389413"/>
            <a:ext cx="1444706" cy="90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47ED7B-B7C1-4694-9AA8-02F356C533DA}"/>
              </a:ext>
            </a:extLst>
          </p:cNvPr>
          <p:cNvSpPr/>
          <p:nvPr/>
        </p:nvSpPr>
        <p:spPr>
          <a:xfrm>
            <a:off x="1855229" y="4626693"/>
            <a:ext cx="58221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8" name="Rectangle 7">
            <a:extLst>
              <a:ext uri="{FF2B5EF4-FFF2-40B4-BE49-F238E27FC236}">
                <a16:creationId xmlns:a16="http://schemas.microsoft.com/office/drawing/2014/main" id="{0A883E55-6B8E-4FBE-938D-883E5374EFE7}"/>
              </a:ext>
            </a:extLst>
          </p:cNvPr>
          <p:cNvSpPr/>
          <p:nvPr/>
        </p:nvSpPr>
        <p:spPr>
          <a:xfrm>
            <a:off x="1512835" y="4626693"/>
            <a:ext cx="551753"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7</a:t>
            </a:r>
            <a:endParaRPr lang="vi-VN" sz="5000" b="1" dirty="0">
              <a:solidFill>
                <a:srgbClr val="7030A0"/>
              </a:solidFill>
              <a:latin typeface="HP001 4 hàng" pitchFamily="34" charset="0"/>
            </a:endParaRPr>
          </a:p>
        </p:txBody>
      </p:sp>
      <p:sp>
        <p:nvSpPr>
          <p:cNvPr id="9" name="Rectangle 8">
            <a:extLst>
              <a:ext uri="{FF2B5EF4-FFF2-40B4-BE49-F238E27FC236}">
                <a16:creationId xmlns:a16="http://schemas.microsoft.com/office/drawing/2014/main" id="{D78D72C5-C659-4CB7-A89A-EA1ADE497BC2}"/>
              </a:ext>
            </a:extLst>
          </p:cNvPr>
          <p:cNvSpPr/>
          <p:nvPr/>
        </p:nvSpPr>
        <p:spPr>
          <a:xfrm>
            <a:off x="3913115" y="2745565"/>
            <a:ext cx="1418978"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432</a:t>
            </a:r>
            <a:endParaRPr lang="vi-VN" sz="5000" b="1" dirty="0">
              <a:solidFill>
                <a:srgbClr val="7030A0"/>
              </a:solidFill>
              <a:latin typeface="HP001 4 hàng" pitchFamily="34" charset="0"/>
            </a:endParaRPr>
          </a:p>
        </p:txBody>
      </p:sp>
      <p:sp>
        <p:nvSpPr>
          <p:cNvPr id="10" name="Rectangle 9">
            <a:extLst>
              <a:ext uri="{FF2B5EF4-FFF2-40B4-BE49-F238E27FC236}">
                <a16:creationId xmlns:a16="http://schemas.microsoft.com/office/drawing/2014/main" id="{8346ED1D-88E3-4FC6-84CD-43844B8EF34C}"/>
              </a:ext>
            </a:extLst>
          </p:cNvPr>
          <p:cNvSpPr/>
          <p:nvPr/>
        </p:nvSpPr>
        <p:spPr>
          <a:xfrm>
            <a:off x="3751964" y="3693659"/>
            <a:ext cx="1633373" cy="861774"/>
          </a:xfrm>
          <a:prstGeom prst="rect">
            <a:avLst/>
          </a:prstGeom>
          <a:noFill/>
          <a:effectLst>
            <a:softEdge rad="127000"/>
          </a:effectLst>
        </p:spPr>
        <p:txBody>
          <a:bodyPr wrap="square">
            <a:spAutoFit/>
          </a:bodyPr>
          <a:lstStyle/>
          <a:p>
            <a:pPr algn="ctr"/>
            <a:r>
              <a:rPr lang="en-US" sz="5000" b="1">
                <a:solidFill>
                  <a:srgbClr val="7030A0"/>
                </a:solidFill>
                <a:latin typeface="HP001 4 hàng" pitchFamily="34" charset="0"/>
              </a:rPr>
              <a:t>261</a:t>
            </a:r>
            <a:endParaRPr lang="vi-VN" sz="5000" b="1" dirty="0">
              <a:solidFill>
                <a:srgbClr val="7030A0"/>
              </a:solidFill>
              <a:latin typeface="HP001 4 hàng" pitchFamily="34" charset="0"/>
            </a:endParaRPr>
          </a:p>
        </p:txBody>
      </p:sp>
      <p:sp>
        <p:nvSpPr>
          <p:cNvPr id="11" name="Rectangle 10">
            <a:extLst>
              <a:ext uri="{FF2B5EF4-FFF2-40B4-BE49-F238E27FC236}">
                <a16:creationId xmlns:a16="http://schemas.microsoft.com/office/drawing/2014/main" id="{0DCE34C5-7AAC-4009-9150-D77BE95F055F}"/>
              </a:ext>
            </a:extLst>
          </p:cNvPr>
          <p:cNvSpPr/>
          <p:nvPr/>
        </p:nvSpPr>
        <p:spPr>
          <a:xfrm>
            <a:off x="3618864" y="3233602"/>
            <a:ext cx="5741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12" name="Straight Connector 11">
            <a:extLst>
              <a:ext uri="{FF2B5EF4-FFF2-40B4-BE49-F238E27FC236}">
                <a16:creationId xmlns:a16="http://schemas.microsoft.com/office/drawing/2014/main" id="{D7EAE150-09C7-4F92-ACFB-DE9167B001D6}"/>
              </a:ext>
            </a:extLst>
          </p:cNvPr>
          <p:cNvCxnSpPr>
            <a:cxnSpLocks/>
          </p:cNvCxnSpPr>
          <p:nvPr/>
        </p:nvCxnSpPr>
        <p:spPr>
          <a:xfrm>
            <a:off x="3775274" y="4393943"/>
            <a:ext cx="14959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0376E79-6D27-4E39-89DD-B655398C2BD6}"/>
              </a:ext>
            </a:extLst>
          </p:cNvPr>
          <p:cNvSpPr/>
          <p:nvPr/>
        </p:nvSpPr>
        <p:spPr>
          <a:xfrm>
            <a:off x="4765612" y="4626693"/>
            <a:ext cx="566181"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3</a:t>
            </a:r>
            <a:endParaRPr lang="vi-VN" sz="5000" b="1" dirty="0">
              <a:solidFill>
                <a:srgbClr val="7030A0"/>
              </a:solidFill>
              <a:latin typeface="HP001 4 hàng" pitchFamily="34" charset="0"/>
            </a:endParaRPr>
          </a:p>
        </p:txBody>
      </p:sp>
      <p:sp>
        <p:nvSpPr>
          <p:cNvPr id="14" name="Rectangle 13">
            <a:extLst>
              <a:ext uri="{FF2B5EF4-FFF2-40B4-BE49-F238E27FC236}">
                <a16:creationId xmlns:a16="http://schemas.microsoft.com/office/drawing/2014/main" id="{D3CF1317-A66B-461C-B54D-1D2A560128B1}"/>
              </a:ext>
            </a:extLst>
          </p:cNvPr>
          <p:cNvSpPr/>
          <p:nvPr/>
        </p:nvSpPr>
        <p:spPr>
          <a:xfrm>
            <a:off x="4367197" y="4626693"/>
            <a:ext cx="58221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15" name="Rectangle 14">
            <a:extLst>
              <a:ext uri="{FF2B5EF4-FFF2-40B4-BE49-F238E27FC236}">
                <a16:creationId xmlns:a16="http://schemas.microsoft.com/office/drawing/2014/main" id="{BA670A03-6034-4E9B-801B-171DC1440FD1}"/>
              </a:ext>
            </a:extLst>
          </p:cNvPr>
          <p:cNvSpPr/>
          <p:nvPr/>
        </p:nvSpPr>
        <p:spPr>
          <a:xfrm>
            <a:off x="6734048" y="2745565"/>
            <a:ext cx="138050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732</a:t>
            </a:r>
            <a:endParaRPr lang="vi-VN" sz="5000" b="1" dirty="0">
              <a:solidFill>
                <a:srgbClr val="7030A0"/>
              </a:solidFill>
              <a:latin typeface="HP001 4 hàng" pitchFamily="34" charset="0"/>
            </a:endParaRPr>
          </a:p>
        </p:txBody>
      </p:sp>
      <p:sp>
        <p:nvSpPr>
          <p:cNvPr id="16" name="Rectangle 15">
            <a:extLst>
              <a:ext uri="{FF2B5EF4-FFF2-40B4-BE49-F238E27FC236}">
                <a16:creationId xmlns:a16="http://schemas.microsoft.com/office/drawing/2014/main" id="{DCEF7A5A-AC0D-47C4-8443-68B055AFBCAD}"/>
              </a:ext>
            </a:extLst>
          </p:cNvPr>
          <p:cNvSpPr/>
          <p:nvPr/>
        </p:nvSpPr>
        <p:spPr>
          <a:xfrm>
            <a:off x="7135887" y="3693659"/>
            <a:ext cx="957314"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55</a:t>
            </a:r>
            <a:endParaRPr lang="vi-VN" sz="5000" b="1" dirty="0">
              <a:solidFill>
                <a:srgbClr val="7030A0"/>
              </a:solidFill>
              <a:latin typeface="HP001 4 hàng" pitchFamily="34" charset="0"/>
            </a:endParaRPr>
          </a:p>
        </p:txBody>
      </p:sp>
      <p:sp>
        <p:nvSpPr>
          <p:cNvPr id="17" name="Rectangle 16">
            <a:extLst>
              <a:ext uri="{FF2B5EF4-FFF2-40B4-BE49-F238E27FC236}">
                <a16:creationId xmlns:a16="http://schemas.microsoft.com/office/drawing/2014/main" id="{C980EF73-DCA3-45B5-B8E4-E8E95218513B}"/>
              </a:ext>
            </a:extLst>
          </p:cNvPr>
          <p:cNvSpPr/>
          <p:nvPr/>
        </p:nvSpPr>
        <p:spPr>
          <a:xfrm>
            <a:off x="6469108" y="3233602"/>
            <a:ext cx="5741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18" name="Straight Connector 17">
            <a:extLst>
              <a:ext uri="{FF2B5EF4-FFF2-40B4-BE49-F238E27FC236}">
                <a16:creationId xmlns:a16="http://schemas.microsoft.com/office/drawing/2014/main" id="{C538FBEF-1877-4F01-873C-112DDD1B3537}"/>
              </a:ext>
            </a:extLst>
          </p:cNvPr>
          <p:cNvCxnSpPr>
            <a:cxnSpLocks/>
          </p:cNvCxnSpPr>
          <p:nvPr/>
        </p:nvCxnSpPr>
        <p:spPr>
          <a:xfrm>
            <a:off x="6612818" y="4393943"/>
            <a:ext cx="14959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4ED248F-B345-4C04-954F-5D2D8A3FFA10}"/>
              </a:ext>
            </a:extLst>
          </p:cNvPr>
          <p:cNvSpPr/>
          <p:nvPr/>
        </p:nvSpPr>
        <p:spPr>
          <a:xfrm>
            <a:off x="7510509" y="4626693"/>
            <a:ext cx="56618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7</a:t>
            </a:r>
            <a:endParaRPr lang="vi-VN" sz="5000" b="1" dirty="0">
              <a:solidFill>
                <a:srgbClr val="7030A0"/>
              </a:solidFill>
              <a:latin typeface="HP001 4 hàng" pitchFamily="34" charset="0"/>
            </a:endParaRPr>
          </a:p>
        </p:txBody>
      </p:sp>
      <p:sp>
        <p:nvSpPr>
          <p:cNvPr id="20" name="Rectangle 19">
            <a:extLst>
              <a:ext uri="{FF2B5EF4-FFF2-40B4-BE49-F238E27FC236}">
                <a16:creationId xmlns:a16="http://schemas.microsoft.com/office/drawing/2014/main" id="{C22921CE-6170-4F20-84E1-47FD9FD693C3}"/>
              </a:ext>
            </a:extLst>
          </p:cNvPr>
          <p:cNvSpPr/>
          <p:nvPr/>
        </p:nvSpPr>
        <p:spPr>
          <a:xfrm>
            <a:off x="7161957" y="4626693"/>
            <a:ext cx="566181"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8</a:t>
            </a:r>
            <a:endParaRPr lang="vi-VN" sz="5000" b="1" dirty="0">
              <a:solidFill>
                <a:srgbClr val="7030A0"/>
              </a:solidFill>
              <a:latin typeface="HP001 4 hàng" pitchFamily="34" charset="0"/>
            </a:endParaRPr>
          </a:p>
        </p:txBody>
      </p:sp>
      <p:sp>
        <p:nvSpPr>
          <p:cNvPr id="21" name="Rectangle 20">
            <a:extLst>
              <a:ext uri="{FF2B5EF4-FFF2-40B4-BE49-F238E27FC236}">
                <a16:creationId xmlns:a16="http://schemas.microsoft.com/office/drawing/2014/main" id="{A5756F86-FCD6-4972-97B5-7B8B35FE79C0}"/>
              </a:ext>
            </a:extLst>
          </p:cNvPr>
          <p:cNvSpPr/>
          <p:nvPr/>
        </p:nvSpPr>
        <p:spPr>
          <a:xfrm>
            <a:off x="9624584" y="2745565"/>
            <a:ext cx="137249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643</a:t>
            </a:r>
            <a:endParaRPr lang="vi-VN" sz="5000" b="1" dirty="0">
              <a:solidFill>
                <a:srgbClr val="7030A0"/>
              </a:solidFill>
              <a:latin typeface="HP001 4 hàng" pitchFamily="34" charset="0"/>
            </a:endParaRPr>
          </a:p>
        </p:txBody>
      </p:sp>
      <p:sp>
        <p:nvSpPr>
          <p:cNvPr id="22" name="Rectangle 21">
            <a:extLst>
              <a:ext uri="{FF2B5EF4-FFF2-40B4-BE49-F238E27FC236}">
                <a16:creationId xmlns:a16="http://schemas.microsoft.com/office/drawing/2014/main" id="{67837222-ADE4-4766-AA3A-FD1A86966663}"/>
              </a:ext>
            </a:extLst>
          </p:cNvPr>
          <p:cNvSpPr/>
          <p:nvPr/>
        </p:nvSpPr>
        <p:spPr>
          <a:xfrm>
            <a:off x="10026722" y="3693659"/>
            <a:ext cx="960519"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50</a:t>
            </a:r>
            <a:endParaRPr lang="vi-VN" sz="5000" b="1" dirty="0">
              <a:solidFill>
                <a:srgbClr val="7030A0"/>
              </a:solidFill>
              <a:latin typeface="HP001 4 hàng" pitchFamily="34" charset="0"/>
            </a:endParaRPr>
          </a:p>
        </p:txBody>
      </p:sp>
      <p:sp>
        <p:nvSpPr>
          <p:cNvPr id="23" name="Rectangle 22">
            <a:extLst>
              <a:ext uri="{FF2B5EF4-FFF2-40B4-BE49-F238E27FC236}">
                <a16:creationId xmlns:a16="http://schemas.microsoft.com/office/drawing/2014/main" id="{C337F265-A087-443C-B4C0-C8604A8B57D1}"/>
              </a:ext>
            </a:extLst>
          </p:cNvPr>
          <p:cNvSpPr/>
          <p:nvPr/>
        </p:nvSpPr>
        <p:spPr>
          <a:xfrm>
            <a:off x="9304836" y="3233602"/>
            <a:ext cx="5741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24" name="Straight Connector 23">
            <a:extLst>
              <a:ext uri="{FF2B5EF4-FFF2-40B4-BE49-F238E27FC236}">
                <a16:creationId xmlns:a16="http://schemas.microsoft.com/office/drawing/2014/main" id="{8B881047-E599-4B73-B636-036444F400A1}"/>
              </a:ext>
            </a:extLst>
          </p:cNvPr>
          <p:cNvCxnSpPr>
            <a:cxnSpLocks/>
          </p:cNvCxnSpPr>
          <p:nvPr/>
        </p:nvCxnSpPr>
        <p:spPr>
          <a:xfrm>
            <a:off x="9461246" y="4393943"/>
            <a:ext cx="14959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2F67397-32DD-4A67-9B6D-7664930D46AB}"/>
              </a:ext>
            </a:extLst>
          </p:cNvPr>
          <p:cNvSpPr/>
          <p:nvPr/>
        </p:nvSpPr>
        <p:spPr>
          <a:xfrm>
            <a:off x="10428396" y="4626693"/>
            <a:ext cx="58221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3</a:t>
            </a:r>
            <a:endParaRPr lang="vi-VN" sz="5000" b="1" dirty="0">
              <a:solidFill>
                <a:srgbClr val="7030A0"/>
              </a:solidFill>
              <a:latin typeface="HP001 4 hàng" pitchFamily="34" charset="0"/>
            </a:endParaRPr>
          </a:p>
        </p:txBody>
      </p:sp>
      <p:sp>
        <p:nvSpPr>
          <p:cNvPr id="26" name="Rectangle 25">
            <a:extLst>
              <a:ext uri="{FF2B5EF4-FFF2-40B4-BE49-F238E27FC236}">
                <a16:creationId xmlns:a16="http://schemas.microsoft.com/office/drawing/2014/main" id="{A7BE91C3-64C9-4335-8B69-9BA52B6FF294}"/>
              </a:ext>
            </a:extLst>
          </p:cNvPr>
          <p:cNvSpPr/>
          <p:nvPr/>
        </p:nvSpPr>
        <p:spPr>
          <a:xfrm>
            <a:off x="10023984" y="4626693"/>
            <a:ext cx="582211"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9</a:t>
            </a:r>
            <a:endParaRPr lang="vi-VN" sz="5000" b="1" dirty="0">
              <a:solidFill>
                <a:srgbClr val="7030A0"/>
              </a:solidFill>
              <a:latin typeface="HP001 4 hàng" pitchFamily="34" charset="0"/>
            </a:endParaRPr>
          </a:p>
        </p:txBody>
      </p:sp>
      <p:grpSp>
        <p:nvGrpSpPr>
          <p:cNvPr id="27" name="Google Shape;4386;p6">
            <a:extLst>
              <a:ext uri="{FF2B5EF4-FFF2-40B4-BE49-F238E27FC236}">
                <a16:creationId xmlns:a16="http://schemas.microsoft.com/office/drawing/2014/main" id="{6C90B0BA-3409-4C26-BDCB-937AD5AADE90}"/>
              </a:ext>
            </a:extLst>
          </p:cNvPr>
          <p:cNvGrpSpPr/>
          <p:nvPr/>
        </p:nvGrpSpPr>
        <p:grpSpPr>
          <a:xfrm>
            <a:off x="567042" y="252865"/>
            <a:ext cx="7030148" cy="614083"/>
            <a:chOff x="1183343" y="1464304"/>
            <a:chExt cx="7030148" cy="614083"/>
          </a:xfrm>
        </p:grpSpPr>
        <p:sp>
          <p:nvSpPr>
            <p:cNvPr id="28" name="Google Shape;4387;p6">
              <a:extLst>
                <a:ext uri="{FF2B5EF4-FFF2-40B4-BE49-F238E27FC236}">
                  <a16:creationId xmlns:a16="http://schemas.microsoft.com/office/drawing/2014/main" id="{44A3C0BF-7DB6-412B-B060-46F9B1C689B4}"/>
                </a:ext>
              </a:extLst>
            </p:cNvPr>
            <p:cNvSpPr txBox="1"/>
            <p:nvPr/>
          </p:nvSpPr>
          <p:spPr>
            <a:xfrm>
              <a:off x="1804762" y="1493652"/>
              <a:ext cx="640872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rPr>
                <a:t>Đặt tính rồi tính.</a:t>
              </a:r>
              <a:endParaRPr sz="2000"/>
            </a:p>
          </p:txBody>
        </p:sp>
        <p:sp>
          <p:nvSpPr>
            <p:cNvPr id="29" name="Google Shape;4388;p6">
              <a:extLst>
                <a:ext uri="{FF2B5EF4-FFF2-40B4-BE49-F238E27FC236}">
                  <a16:creationId xmlns:a16="http://schemas.microsoft.com/office/drawing/2014/main" id="{EE02FE6F-563E-4C72-82E7-B0BCE131940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a:p>
          </p:txBody>
        </p:sp>
      </p:grpSp>
      <p:sp>
        <p:nvSpPr>
          <p:cNvPr id="30" name="TextBox 29">
            <a:extLst>
              <a:ext uri="{FF2B5EF4-FFF2-40B4-BE49-F238E27FC236}">
                <a16:creationId xmlns:a16="http://schemas.microsoft.com/office/drawing/2014/main" id="{3A05FBFD-0BA5-47E3-94B6-A8D64BC81691}"/>
              </a:ext>
            </a:extLst>
          </p:cNvPr>
          <p:cNvSpPr txBox="1"/>
          <p:nvPr/>
        </p:nvSpPr>
        <p:spPr>
          <a:xfrm>
            <a:off x="466433" y="1392552"/>
            <a:ext cx="11117310" cy="584775"/>
          </a:xfrm>
          <a:prstGeom prst="rect">
            <a:avLst/>
          </a:prstGeom>
          <a:solidFill>
            <a:srgbClr val="FFFF99"/>
          </a:solidFill>
          <a:effectLst>
            <a:softEdge rad="127000"/>
          </a:effectLst>
        </p:spPr>
        <p:txBody>
          <a:bodyPr wrap="square" rtlCol="0">
            <a:spAutoFit/>
          </a:bodyPr>
          <a:lstStyle/>
          <a:p>
            <a:pPr algn="ctr">
              <a:spcBef>
                <a:spcPts val="1200"/>
              </a:spcBef>
              <a:spcAft>
                <a:spcPts val="1200"/>
              </a:spcAft>
            </a:pPr>
            <a:r>
              <a:rPr lang="en-US" sz="3200"/>
              <a:t>326 + 253         432 + 261           732 + 55           643 + 50</a:t>
            </a:r>
            <a:endParaRPr lang="en-US" sz="3200" dirty="0"/>
          </a:p>
        </p:txBody>
      </p:sp>
      <p:sp>
        <p:nvSpPr>
          <p:cNvPr id="31" name="Rectangle 30">
            <a:extLst>
              <a:ext uri="{FF2B5EF4-FFF2-40B4-BE49-F238E27FC236}">
                <a16:creationId xmlns:a16="http://schemas.microsoft.com/office/drawing/2014/main" id="{C9942254-6C54-4BF2-AF95-34AFA7A0AE16}"/>
              </a:ext>
            </a:extLst>
          </p:cNvPr>
          <p:cNvSpPr/>
          <p:nvPr/>
        </p:nvSpPr>
        <p:spPr>
          <a:xfrm>
            <a:off x="1093551" y="4626693"/>
            <a:ext cx="58221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a:t>
            </a:r>
            <a:endParaRPr lang="vi-VN" sz="5000" b="1" dirty="0">
              <a:solidFill>
                <a:srgbClr val="7030A0"/>
              </a:solidFill>
              <a:latin typeface="HP001 4 hàng" pitchFamily="34" charset="0"/>
            </a:endParaRPr>
          </a:p>
        </p:txBody>
      </p:sp>
      <p:sp>
        <p:nvSpPr>
          <p:cNvPr id="34" name="Rectangle 33">
            <a:extLst>
              <a:ext uri="{FF2B5EF4-FFF2-40B4-BE49-F238E27FC236}">
                <a16:creationId xmlns:a16="http://schemas.microsoft.com/office/drawing/2014/main" id="{F79B2E97-7E0E-450D-B4D8-7FDA0290E79B}"/>
              </a:ext>
            </a:extLst>
          </p:cNvPr>
          <p:cNvSpPr/>
          <p:nvPr/>
        </p:nvSpPr>
        <p:spPr>
          <a:xfrm>
            <a:off x="3901955" y="4626693"/>
            <a:ext cx="582211"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a:t>
            </a:r>
            <a:endParaRPr lang="vi-VN" sz="5000" b="1" dirty="0">
              <a:solidFill>
                <a:srgbClr val="7030A0"/>
              </a:solidFill>
              <a:latin typeface="HP001 4 hàng" pitchFamily="34" charset="0"/>
            </a:endParaRPr>
          </a:p>
        </p:txBody>
      </p:sp>
      <p:sp>
        <p:nvSpPr>
          <p:cNvPr id="36" name="Rectangle 35">
            <a:extLst>
              <a:ext uri="{FF2B5EF4-FFF2-40B4-BE49-F238E27FC236}">
                <a16:creationId xmlns:a16="http://schemas.microsoft.com/office/drawing/2014/main" id="{4CC55F96-8A75-460D-B90C-74E6DFFD6D36}"/>
              </a:ext>
            </a:extLst>
          </p:cNvPr>
          <p:cNvSpPr/>
          <p:nvPr/>
        </p:nvSpPr>
        <p:spPr>
          <a:xfrm>
            <a:off x="6781922" y="4626693"/>
            <a:ext cx="566181"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7</a:t>
            </a:r>
            <a:endParaRPr lang="vi-VN" sz="5000" b="1" dirty="0">
              <a:solidFill>
                <a:srgbClr val="7030A0"/>
              </a:solidFill>
              <a:latin typeface="HP001 4 hàng" pitchFamily="34" charset="0"/>
            </a:endParaRPr>
          </a:p>
        </p:txBody>
      </p:sp>
      <p:sp>
        <p:nvSpPr>
          <p:cNvPr id="37" name="Rectangle 36">
            <a:extLst>
              <a:ext uri="{FF2B5EF4-FFF2-40B4-BE49-F238E27FC236}">
                <a16:creationId xmlns:a16="http://schemas.microsoft.com/office/drawing/2014/main" id="{F621B1A0-E267-4240-9E09-38795A0351E7}"/>
              </a:ext>
            </a:extLst>
          </p:cNvPr>
          <p:cNvSpPr/>
          <p:nvPr/>
        </p:nvSpPr>
        <p:spPr>
          <a:xfrm>
            <a:off x="9623691" y="4626693"/>
            <a:ext cx="582211"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a:t>
            </a:r>
            <a:endParaRPr lang="vi-VN" sz="5000" b="1" dirty="0">
              <a:solidFill>
                <a:srgbClr val="7030A0"/>
              </a:solidFill>
              <a:latin typeface="HP001 4 hàng" pitchFamily="34" charset="0"/>
            </a:endParaRPr>
          </a:p>
        </p:txBody>
      </p:sp>
    </p:spTree>
    <p:extLst>
      <p:ext uri="{BB962C8B-B14F-4D97-AF65-F5344CB8AC3E}">
        <p14:creationId xmlns:p14="http://schemas.microsoft.com/office/powerpoint/2010/main" val="76041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left)">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left)">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left)">
                                      <p:cBhvr>
                                        <p:cTn id="112" dur="50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wipe(left)">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left)">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wipe(left)">
                                      <p:cBhvr>
                                        <p:cTn id="132" dur="500"/>
                                        <p:tgtEl>
                                          <p:spTgt spid="2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left)">
                                      <p:cBhvr>
                                        <p:cTn id="137" dur="500"/>
                                        <p:tgtEl>
                                          <p:spTgt spid="2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wipe(left)">
                                      <p:cBhvr>
                                        <p:cTn id="1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3" grpId="0"/>
      <p:bldP spid="14" grpId="0"/>
      <p:bldP spid="15" grpId="0"/>
      <p:bldP spid="16" grpId="0"/>
      <p:bldP spid="17" grpId="0"/>
      <p:bldP spid="19" grpId="0"/>
      <p:bldP spid="20" grpId="0"/>
      <p:bldP spid="21" grpId="0"/>
      <p:bldP spid="22" grpId="0"/>
      <p:bldP spid="23" grpId="0"/>
      <p:bldP spid="25" grpId="0"/>
      <p:bldP spid="26" grpId="0"/>
      <p:bldP spid="31"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id="{FF7D3205-6661-450B-B5E0-47F8CA89B9E2}"/>
              </a:ext>
            </a:extLst>
          </p:cNvPr>
          <p:cNvGrpSpPr/>
          <p:nvPr/>
        </p:nvGrpSpPr>
        <p:grpSpPr>
          <a:xfrm>
            <a:off x="376617" y="319678"/>
            <a:ext cx="11180798" cy="614083"/>
            <a:chOff x="1183343" y="1464304"/>
            <a:chExt cx="11180798" cy="614083"/>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10559379" cy="584735"/>
            </a:xfrm>
            <a:prstGeom prst="rect">
              <a:avLst/>
            </a:prstGeom>
            <a:noFill/>
            <a:ln>
              <a:noFill/>
            </a:ln>
          </p:spPr>
          <p:txBody>
            <a:bodyPr spcFirstLastPara="1" wrap="square" lIns="91425" tIns="45700" rIns="91425" bIns="45700" anchor="t" anchorCtr="0">
              <a:spAutoFit/>
            </a:bodyPr>
            <a:lstStyle/>
            <a:p>
              <a:pPr algn="just"/>
              <a:r>
                <a:rPr lang="en-US" sz="3200"/>
                <a:t>Tìm kết quả của mỗi phép tính.</a:t>
              </a:r>
              <a:endParaRPr lang="en-US" sz="3200" dirty="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a:p>
          </p:txBody>
        </p:sp>
      </p:grpSp>
      <p:grpSp>
        <p:nvGrpSpPr>
          <p:cNvPr id="22" name="Group 21">
            <a:extLst>
              <a:ext uri="{FF2B5EF4-FFF2-40B4-BE49-F238E27FC236}">
                <a16:creationId xmlns:a16="http://schemas.microsoft.com/office/drawing/2014/main" id="{410054E0-E8A2-46B0-B04E-291B629CF75C}"/>
              </a:ext>
            </a:extLst>
          </p:cNvPr>
          <p:cNvGrpSpPr/>
          <p:nvPr/>
        </p:nvGrpSpPr>
        <p:grpSpPr>
          <a:xfrm>
            <a:off x="816884" y="1201780"/>
            <a:ext cx="2322008" cy="2645217"/>
            <a:chOff x="1745116" y="1502228"/>
            <a:chExt cx="2322008" cy="2645217"/>
          </a:xfrm>
        </p:grpSpPr>
        <p:grpSp>
          <p:nvGrpSpPr>
            <p:cNvPr id="23" name="Group 22">
              <a:extLst>
                <a:ext uri="{FF2B5EF4-FFF2-40B4-BE49-F238E27FC236}">
                  <a16:creationId xmlns:a16="http://schemas.microsoft.com/office/drawing/2014/main" id="{E9CE1CC3-A7E2-4B78-AD04-C2CD92701905}"/>
                </a:ext>
              </a:extLst>
            </p:cNvPr>
            <p:cNvGrpSpPr/>
            <p:nvPr/>
          </p:nvGrpSpPr>
          <p:grpSpPr>
            <a:xfrm>
              <a:off x="1745116" y="1502228"/>
              <a:ext cx="2322008" cy="2645217"/>
              <a:chOff x="2217556" y="1622908"/>
              <a:chExt cx="2600688" cy="2962688"/>
            </a:xfrm>
          </p:grpSpPr>
          <p:pic>
            <p:nvPicPr>
              <p:cNvPr id="25" name="Picture 24" descr="Screen Clipping">
                <a:extLst>
                  <a:ext uri="{FF2B5EF4-FFF2-40B4-BE49-F238E27FC236}">
                    <a16:creationId xmlns:a16="http://schemas.microsoft.com/office/drawing/2014/main" id="{602C8EA4-5B7C-4786-AB81-F5C6629C5B9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17556" y="1622908"/>
                <a:ext cx="2600688" cy="2962688"/>
              </a:xfrm>
              <a:prstGeom prst="rect">
                <a:avLst/>
              </a:prstGeom>
            </p:spPr>
          </p:pic>
          <p:sp>
            <p:nvSpPr>
              <p:cNvPr id="26" name="Rounded Rectangle 7">
                <a:extLst>
                  <a:ext uri="{FF2B5EF4-FFF2-40B4-BE49-F238E27FC236}">
                    <a16:creationId xmlns:a16="http://schemas.microsoft.com/office/drawing/2014/main" id="{80F94B10-C9F0-488A-80B8-28F628744B9E}"/>
                  </a:ext>
                </a:extLst>
              </p:cNvPr>
              <p:cNvSpPr/>
              <p:nvPr/>
            </p:nvSpPr>
            <p:spPr>
              <a:xfrm>
                <a:off x="2552700" y="3924300"/>
                <a:ext cx="1219200" cy="482599"/>
              </a:xfrm>
              <a:prstGeom prst="roundRect">
                <a:avLst/>
              </a:prstGeom>
              <a:solidFill>
                <a:srgbClr val="82D2E9"/>
              </a:solidFill>
              <a:ln>
                <a:solidFill>
                  <a:srgbClr val="82D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D7657987-FA78-4015-AAA9-945DC07262AB}"/>
                </a:ext>
              </a:extLst>
            </p:cNvPr>
            <p:cNvSpPr txBox="1"/>
            <p:nvPr/>
          </p:nvSpPr>
          <p:spPr>
            <a:xfrm>
              <a:off x="2099858" y="3510843"/>
              <a:ext cx="977532" cy="523220"/>
            </a:xfrm>
            <a:prstGeom prst="rect">
              <a:avLst/>
            </a:prstGeom>
            <a:noFill/>
          </p:spPr>
          <p:txBody>
            <a:bodyPr wrap="square" rtlCol="0">
              <a:spAutoFit/>
            </a:bodyPr>
            <a:lstStyle/>
            <a:p>
              <a:r>
                <a:rPr lang="en-US" sz="2800" dirty="0"/>
                <a:t>879 </a:t>
              </a:r>
              <a:r>
                <a:rPr lang="en-US" sz="2800" i="1" dirty="0">
                  <a:latin typeface="Times New Roman" panose="02020603050405020304" pitchFamily="18" charset="0"/>
                  <a:cs typeface="Times New Roman" panose="02020603050405020304" pitchFamily="18" charset="0"/>
                </a:rPr>
                <a:t>l</a:t>
              </a:r>
            </a:p>
          </p:txBody>
        </p:sp>
      </p:grpSp>
      <p:grpSp>
        <p:nvGrpSpPr>
          <p:cNvPr id="27" name="Group 26">
            <a:extLst>
              <a:ext uri="{FF2B5EF4-FFF2-40B4-BE49-F238E27FC236}">
                <a16:creationId xmlns:a16="http://schemas.microsoft.com/office/drawing/2014/main" id="{76DD6494-852A-4CDA-A73E-A3FD171031E6}"/>
              </a:ext>
            </a:extLst>
          </p:cNvPr>
          <p:cNvGrpSpPr/>
          <p:nvPr/>
        </p:nvGrpSpPr>
        <p:grpSpPr>
          <a:xfrm>
            <a:off x="3491596" y="1188718"/>
            <a:ext cx="2322008" cy="2645217"/>
            <a:chOff x="1745116" y="1502228"/>
            <a:chExt cx="2322008" cy="2645217"/>
          </a:xfrm>
        </p:grpSpPr>
        <p:grpSp>
          <p:nvGrpSpPr>
            <p:cNvPr id="28" name="Group 27">
              <a:extLst>
                <a:ext uri="{FF2B5EF4-FFF2-40B4-BE49-F238E27FC236}">
                  <a16:creationId xmlns:a16="http://schemas.microsoft.com/office/drawing/2014/main" id="{76392C70-0533-493D-BC16-73FF402E03FD}"/>
                </a:ext>
              </a:extLst>
            </p:cNvPr>
            <p:cNvGrpSpPr/>
            <p:nvPr/>
          </p:nvGrpSpPr>
          <p:grpSpPr>
            <a:xfrm>
              <a:off x="1745116" y="1502228"/>
              <a:ext cx="2322008" cy="2645217"/>
              <a:chOff x="2217556" y="1622908"/>
              <a:chExt cx="2600688" cy="2962688"/>
            </a:xfrm>
          </p:grpSpPr>
          <p:pic>
            <p:nvPicPr>
              <p:cNvPr id="47" name="Picture 46" descr="Screen Clipping">
                <a:extLst>
                  <a:ext uri="{FF2B5EF4-FFF2-40B4-BE49-F238E27FC236}">
                    <a16:creationId xmlns:a16="http://schemas.microsoft.com/office/drawing/2014/main" id="{26150A30-3D20-4FDD-BDF3-7E3C4F70CBE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17556" y="1622908"/>
                <a:ext cx="2600688" cy="2962688"/>
              </a:xfrm>
              <a:prstGeom prst="rect">
                <a:avLst/>
              </a:prstGeom>
            </p:spPr>
          </p:pic>
          <p:sp>
            <p:nvSpPr>
              <p:cNvPr id="48" name="Rounded Rectangle 15">
                <a:extLst>
                  <a:ext uri="{FF2B5EF4-FFF2-40B4-BE49-F238E27FC236}">
                    <a16:creationId xmlns:a16="http://schemas.microsoft.com/office/drawing/2014/main" id="{7E7F4FB0-8D71-44A2-AF6F-9CC1F3715FB6}"/>
                  </a:ext>
                </a:extLst>
              </p:cNvPr>
              <p:cNvSpPr/>
              <p:nvPr/>
            </p:nvSpPr>
            <p:spPr>
              <a:xfrm>
                <a:off x="2552700" y="3924300"/>
                <a:ext cx="1219200" cy="482599"/>
              </a:xfrm>
              <a:prstGeom prst="roundRect">
                <a:avLst/>
              </a:prstGeom>
              <a:solidFill>
                <a:srgbClr val="82D2E9"/>
              </a:solidFill>
              <a:ln>
                <a:solidFill>
                  <a:srgbClr val="82D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912A99BB-4897-4100-8E11-E9EE6248CEF1}"/>
                </a:ext>
              </a:extLst>
            </p:cNvPr>
            <p:cNvSpPr txBox="1"/>
            <p:nvPr/>
          </p:nvSpPr>
          <p:spPr>
            <a:xfrm>
              <a:off x="1964947" y="3510843"/>
              <a:ext cx="1495703" cy="523220"/>
            </a:xfrm>
            <a:prstGeom prst="rect">
              <a:avLst/>
            </a:prstGeom>
            <a:noFill/>
          </p:spPr>
          <p:txBody>
            <a:bodyPr wrap="square" rtlCol="0">
              <a:spAutoFit/>
            </a:bodyPr>
            <a:lstStyle/>
            <a:p>
              <a:r>
                <a:rPr lang="en-US" sz="2800"/>
                <a:t>879 kg</a:t>
              </a:r>
              <a:endParaRPr lang="en-US" sz="2800" i="1" dirty="0">
                <a:latin typeface="Times New Roman" panose="02020603050405020304" pitchFamily="18" charset="0"/>
                <a:cs typeface="Times New Roman" panose="02020603050405020304" pitchFamily="18" charset="0"/>
              </a:endParaRPr>
            </a:p>
          </p:txBody>
        </p:sp>
      </p:grpSp>
      <p:grpSp>
        <p:nvGrpSpPr>
          <p:cNvPr id="49" name="Group 48">
            <a:extLst>
              <a:ext uri="{FF2B5EF4-FFF2-40B4-BE49-F238E27FC236}">
                <a16:creationId xmlns:a16="http://schemas.microsoft.com/office/drawing/2014/main" id="{C2714DB2-7E65-4E0E-97C7-91C1B5EA32C0}"/>
              </a:ext>
            </a:extLst>
          </p:cNvPr>
          <p:cNvGrpSpPr/>
          <p:nvPr/>
        </p:nvGrpSpPr>
        <p:grpSpPr>
          <a:xfrm>
            <a:off x="6417678" y="1188718"/>
            <a:ext cx="2322008" cy="2645217"/>
            <a:chOff x="1745116" y="1502228"/>
            <a:chExt cx="2322008" cy="2645217"/>
          </a:xfrm>
        </p:grpSpPr>
        <p:grpSp>
          <p:nvGrpSpPr>
            <p:cNvPr id="50" name="Group 49">
              <a:extLst>
                <a:ext uri="{FF2B5EF4-FFF2-40B4-BE49-F238E27FC236}">
                  <a16:creationId xmlns:a16="http://schemas.microsoft.com/office/drawing/2014/main" id="{672B43B5-C1E6-4865-9C08-5A84E08FA18E}"/>
                </a:ext>
              </a:extLst>
            </p:cNvPr>
            <p:cNvGrpSpPr/>
            <p:nvPr/>
          </p:nvGrpSpPr>
          <p:grpSpPr>
            <a:xfrm>
              <a:off x="1745116" y="1502228"/>
              <a:ext cx="2322008" cy="2645217"/>
              <a:chOff x="2217556" y="1622908"/>
              <a:chExt cx="2600688" cy="2962688"/>
            </a:xfrm>
          </p:grpSpPr>
          <p:pic>
            <p:nvPicPr>
              <p:cNvPr id="52" name="Picture 51" descr="Screen Clipping">
                <a:extLst>
                  <a:ext uri="{FF2B5EF4-FFF2-40B4-BE49-F238E27FC236}">
                    <a16:creationId xmlns:a16="http://schemas.microsoft.com/office/drawing/2014/main" id="{034EA327-99A6-463D-A897-BBB06B962EA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17556" y="1622908"/>
                <a:ext cx="2600688" cy="2962688"/>
              </a:xfrm>
              <a:prstGeom prst="rect">
                <a:avLst/>
              </a:prstGeom>
            </p:spPr>
          </p:pic>
          <p:sp>
            <p:nvSpPr>
              <p:cNvPr id="53" name="Rounded Rectangle 20">
                <a:extLst>
                  <a:ext uri="{FF2B5EF4-FFF2-40B4-BE49-F238E27FC236}">
                    <a16:creationId xmlns:a16="http://schemas.microsoft.com/office/drawing/2014/main" id="{0F3E5936-B73E-4DA4-981D-48DC826DF595}"/>
                  </a:ext>
                </a:extLst>
              </p:cNvPr>
              <p:cNvSpPr/>
              <p:nvPr/>
            </p:nvSpPr>
            <p:spPr>
              <a:xfrm>
                <a:off x="2552700" y="3924300"/>
                <a:ext cx="1219200" cy="482599"/>
              </a:xfrm>
              <a:prstGeom prst="roundRect">
                <a:avLst/>
              </a:prstGeom>
              <a:solidFill>
                <a:srgbClr val="82D2E9"/>
              </a:solidFill>
              <a:ln>
                <a:solidFill>
                  <a:srgbClr val="82D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283F6508-204B-470F-8E02-AA89EA5F2CA6}"/>
                </a:ext>
              </a:extLst>
            </p:cNvPr>
            <p:cNvSpPr txBox="1"/>
            <p:nvPr/>
          </p:nvSpPr>
          <p:spPr>
            <a:xfrm>
              <a:off x="2099858" y="3510843"/>
              <a:ext cx="977532" cy="523220"/>
            </a:xfrm>
            <a:prstGeom prst="rect">
              <a:avLst/>
            </a:prstGeom>
            <a:noFill/>
          </p:spPr>
          <p:txBody>
            <a:bodyPr wrap="square" rtlCol="0">
              <a:spAutoFit/>
            </a:bodyPr>
            <a:lstStyle/>
            <a:p>
              <a:r>
                <a:rPr lang="en-US" sz="2800"/>
                <a:t>9</a:t>
              </a:r>
              <a:r>
                <a:rPr lang="en-US" sz="2800" dirty="0"/>
                <a:t>8</a:t>
              </a:r>
              <a:r>
                <a:rPr lang="en-US" sz="2800"/>
                <a:t>0 </a:t>
              </a:r>
              <a:r>
                <a:rPr lang="en-US" sz="2800" i="1" dirty="0">
                  <a:latin typeface="Times New Roman" panose="02020603050405020304" pitchFamily="18" charset="0"/>
                  <a:cs typeface="Times New Roman" panose="02020603050405020304" pitchFamily="18" charset="0"/>
                </a:rPr>
                <a:t>l</a:t>
              </a:r>
            </a:p>
          </p:txBody>
        </p:sp>
      </p:grpSp>
      <p:grpSp>
        <p:nvGrpSpPr>
          <p:cNvPr id="54" name="Group 53">
            <a:extLst>
              <a:ext uri="{FF2B5EF4-FFF2-40B4-BE49-F238E27FC236}">
                <a16:creationId xmlns:a16="http://schemas.microsoft.com/office/drawing/2014/main" id="{3B183503-17B7-4E59-B7AC-C51265D9200E}"/>
              </a:ext>
            </a:extLst>
          </p:cNvPr>
          <p:cNvGrpSpPr/>
          <p:nvPr/>
        </p:nvGrpSpPr>
        <p:grpSpPr>
          <a:xfrm>
            <a:off x="9069442" y="1188718"/>
            <a:ext cx="2322008" cy="2645217"/>
            <a:chOff x="1745116" y="1502228"/>
            <a:chExt cx="2322008" cy="2645217"/>
          </a:xfrm>
        </p:grpSpPr>
        <p:grpSp>
          <p:nvGrpSpPr>
            <p:cNvPr id="55" name="Group 54">
              <a:extLst>
                <a:ext uri="{FF2B5EF4-FFF2-40B4-BE49-F238E27FC236}">
                  <a16:creationId xmlns:a16="http://schemas.microsoft.com/office/drawing/2014/main" id="{26FD8F1C-FDAA-4BBD-98C9-8D53A0576EB0}"/>
                </a:ext>
              </a:extLst>
            </p:cNvPr>
            <p:cNvGrpSpPr/>
            <p:nvPr/>
          </p:nvGrpSpPr>
          <p:grpSpPr>
            <a:xfrm>
              <a:off x="1745116" y="1502228"/>
              <a:ext cx="2322008" cy="2645217"/>
              <a:chOff x="2217556" y="1622908"/>
              <a:chExt cx="2600688" cy="2962688"/>
            </a:xfrm>
          </p:grpSpPr>
          <p:pic>
            <p:nvPicPr>
              <p:cNvPr id="57" name="Picture 56" descr="Screen Clipping">
                <a:extLst>
                  <a:ext uri="{FF2B5EF4-FFF2-40B4-BE49-F238E27FC236}">
                    <a16:creationId xmlns:a16="http://schemas.microsoft.com/office/drawing/2014/main" id="{7E65C4C9-F99A-4F3A-9ADC-369DBD642A1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17556" y="1622908"/>
                <a:ext cx="2600688" cy="2962688"/>
              </a:xfrm>
              <a:prstGeom prst="rect">
                <a:avLst/>
              </a:prstGeom>
            </p:spPr>
          </p:pic>
          <p:sp>
            <p:nvSpPr>
              <p:cNvPr id="58" name="Rounded Rectangle 25">
                <a:extLst>
                  <a:ext uri="{FF2B5EF4-FFF2-40B4-BE49-F238E27FC236}">
                    <a16:creationId xmlns:a16="http://schemas.microsoft.com/office/drawing/2014/main" id="{FC123413-0417-484D-96A7-32E6091317F9}"/>
                  </a:ext>
                </a:extLst>
              </p:cNvPr>
              <p:cNvSpPr/>
              <p:nvPr/>
            </p:nvSpPr>
            <p:spPr>
              <a:xfrm>
                <a:off x="2552700" y="3924300"/>
                <a:ext cx="1219200" cy="482599"/>
              </a:xfrm>
              <a:prstGeom prst="roundRect">
                <a:avLst/>
              </a:prstGeom>
              <a:solidFill>
                <a:srgbClr val="82D2E9"/>
              </a:solidFill>
              <a:ln>
                <a:solidFill>
                  <a:srgbClr val="82D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087A5E6B-BD98-4043-9A1E-7B52706D8103}"/>
                </a:ext>
              </a:extLst>
            </p:cNvPr>
            <p:cNvSpPr txBox="1"/>
            <p:nvPr/>
          </p:nvSpPr>
          <p:spPr>
            <a:xfrm>
              <a:off x="1925959" y="3510843"/>
              <a:ext cx="1566028" cy="523220"/>
            </a:xfrm>
            <a:prstGeom prst="rect">
              <a:avLst/>
            </a:prstGeom>
            <a:noFill/>
          </p:spPr>
          <p:txBody>
            <a:bodyPr wrap="square" rtlCol="0">
              <a:spAutoFit/>
            </a:bodyPr>
            <a:lstStyle/>
            <a:p>
              <a:r>
                <a:rPr lang="en-US" sz="2800"/>
                <a:t>980 kg</a:t>
              </a:r>
              <a:endParaRPr lang="en-US" sz="2800" i="1" dirty="0">
                <a:latin typeface="Times New Roman" panose="02020603050405020304" pitchFamily="18" charset="0"/>
                <a:cs typeface="Times New Roman" panose="02020603050405020304" pitchFamily="18" charset="0"/>
              </a:endParaRPr>
            </a:p>
          </p:txBody>
        </p:sp>
      </p:grpSp>
      <p:grpSp>
        <p:nvGrpSpPr>
          <p:cNvPr id="59" name="Group 58">
            <a:extLst>
              <a:ext uri="{FF2B5EF4-FFF2-40B4-BE49-F238E27FC236}">
                <a16:creationId xmlns:a16="http://schemas.microsoft.com/office/drawing/2014/main" id="{38E80A34-E1B6-47A5-8289-ACA10538DC8D}"/>
              </a:ext>
            </a:extLst>
          </p:cNvPr>
          <p:cNvGrpSpPr/>
          <p:nvPr/>
        </p:nvGrpSpPr>
        <p:grpSpPr>
          <a:xfrm>
            <a:off x="1171609" y="5363282"/>
            <a:ext cx="2608558" cy="1104466"/>
            <a:chOff x="1158546" y="4141360"/>
            <a:chExt cx="2837380" cy="1201349"/>
          </a:xfrm>
        </p:grpSpPr>
        <p:pic>
          <p:nvPicPr>
            <p:cNvPr id="60" name="Picture 59" descr="Screen Clipping">
              <a:extLst>
                <a:ext uri="{FF2B5EF4-FFF2-40B4-BE49-F238E27FC236}">
                  <a16:creationId xmlns:a16="http://schemas.microsoft.com/office/drawing/2014/main" id="{7004D109-D8AB-4D07-86E7-ABE86E98E1F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73731"/>
            <a:stretch/>
          </p:blipFill>
          <p:spPr>
            <a:xfrm>
              <a:off x="1158546" y="4141360"/>
              <a:ext cx="2837380" cy="1201349"/>
            </a:xfrm>
            <a:prstGeom prst="roundRect">
              <a:avLst>
                <a:gd name="adj" fmla="val 32610"/>
              </a:avLst>
            </a:prstGeom>
          </p:spPr>
        </p:pic>
        <p:sp>
          <p:nvSpPr>
            <p:cNvPr id="61" name="Rectangle 60">
              <a:extLst>
                <a:ext uri="{FF2B5EF4-FFF2-40B4-BE49-F238E27FC236}">
                  <a16:creationId xmlns:a16="http://schemas.microsoft.com/office/drawing/2014/main" id="{9C79FB6C-DDA4-4429-9E8A-0A9FD83E0BA8}"/>
                </a:ext>
              </a:extLst>
            </p:cNvPr>
            <p:cNvSpPr/>
            <p:nvPr/>
          </p:nvSpPr>
          <p:spPr>
            <a:xfrm>
              <a:off x="1609727" y="4605339"/>
              <a:ext cx="2114550" cy="54768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658 kg + 221 kg</a:t>
              </a:r>
              <a:endParaRPr lang="en-US" sz="2000" dirty="0">
                <a:solidFill>
                  <a:schemeClr val="tx1"/>
                </a:solidFill>
              </a:endParaRPr>
            </a:p>
          </p:txBody>
        </p:sp>
      </p:grpSp>
      <p:grpSp>
        <p:nvGrpSpPr>
          <p:cNvPr id="62" name="Group 61">
            <a:extLst>
              <a:ext uri="{FF2B5EF4-FFF2-40B4-BE49-F238E27FC236}">
                <a16:creationId xmlns:a16="http://schemas.microsoft.com/office/drawing/2014/main" id="{9FB0D2D1-E0FB-4E23-8B8C-AF06FE9F1161}"/>
              </a:ext>
            </a:extLst>
          </p:cNvPr>
          <p:cNvGrpSpPr/>
          <p:nvPr/>
        </p:nvGrpSpPr>
        <p:grpSpPr>
          <a:xfrm>
            <a:off x="3465057" y="4401719"/>
            <a:ext cx="2608558" cy="1104466"/>
            <a:chOff x="1158546" y="4141360"/>
            <a:chExt cx="2837380" cy="1201349"/>
          </a:xfrm>
        </p:grpSpPr>
        <p:pic>
          <p:nvPicPr>
            <p:cNvPr id="63" name="Picture 62" descr="Screen Clipping">
              <a:extLst>
                <a:ext uri="{FF2B5EF4-FFF2-40B4-BE49-F238E27FC236}">
                  <a16:creationId xmlns:a16="http://schemas.microsoft.com/office/drawing/2014/main" id="{069F4F52-C178-4F0B-8B47-65DEF1A8821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73731"/>
            <a:stretch/>
          </p:blipFill>
          <p:spPr>
            <a:xfrm>
              <a:off x="1158546" y="4141360"/>
              <a:ext cx="2837380" cy="1201349"/>
            </a:xfrm>
            <a:prstGeom prst="roundRect">
              <a:avLst>
                <a:gd name="adj" fmla="val 32610"/>
              </a:avLst>
            </a:prstGeom>
          </p:spPr>
        </p:pic>
        <p:sp>
          <p:nvSpPr>
            <p:cNvPr id="64" name="Rectangle 63">
              <a:extLst>
                <a:ext uri="{FF2B5EF4-FFF2-40B4-BE49-F238E27FC236}">
                  <a16:creationId xmlns:a16="http://schemas.microsoft.com/office/drawing/2014/main" id="{7131E799-64E8-4050-8ECA-290F4DC9C9EC}"/>
                </a:ext>
              </a:extLst>
            </p:cNvPr>
            <p:cNvSpPr/>
            <p:nvPr/>
          </p:nvSpPr>
          <p:spPr>
            <a:xfrm>
              <a:off x="1609727" y="4605339"/>
              <a:ext cx="2114550" cy="54768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850 kg +130 kg</a:t>
              </a:r>
              <a:endParaRPr lang="en-US" sz="2000" dirty="0">
                <a:solidFill>
                  <a:schemeClr val="tx1"/>
                </a:solidFill>
              </a:endParaRPr>
            </a:p>
          </p:txBody>
        </p:sp>
      </p:grpSp>
      <p:grpSp>
        <p:nvGrpSpPr>
          <p:cNvPr id="65" name="Group 64">
            <a:extLst>
              <a:ext uri="{FF2B5EF4-FFF2-40B4-BE49-F238E27FC236}">
                <a16:creationId xmlns:a16="http://schemas.microsoft.com/office/drawing/2014/main" id="{851FA5FF-FD08-4DB7-AB50-00FD4B685376}"/>
              </a:ext>
            </a:extLst>
          </p:cNvPr>
          <p:cNvGrpSpPr/>
          <p:nvPr/>
        </p:nvGrpSpPr>
        <p:grpSpPr>
          <a:xfrm>
            <a:off x="5685742" y="5363282"/>
            <a:ext cx="2608558" cy="1104466"/>
            <a:chOff x="1158546" y="4141360"/>
            <a:chExt cx="2837380" cy="1201349"/>
          </a:xfrm>
        </p:grpSpPr>
        <p:pic>
          <p:nvPicPr>
            <p:cNvPr id="66" name="Picture 65" descr="Screen Clipping">
              <a:extLst>
                <a:ext uri="{FF2B5EF4-FFF2-40B4-BE49-F238E27FC236}">
                  <a16:creationId xmlns:a16="http://schemas.microsoft.com/office/drawing/2014/main" id="{2F81EDFB-ACDE-4438-A387-DFA354BA6EA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73731"/>
            <a:stretch/>
          </p:blipFill>
          <p:spPr>
            <a:xfrm>
              <a:off x="1158546" y="4141360"/>
              <a:ext cx="2837380" cy="1201349"/>
            </a:xfrm>
            <a:prstGeom prst="roundRect">
              <a:avLst>
                <a:gd name="adj" fmla="val 32610"/>
              </a:avLst>
            </a:prstGeom>
          </p:spPr>
        </p:pic>
        <p:sp>
          <p:nvSpPr>
            <p:cNvPr id="67" name="Rectangle 66">
              <a:extLst>
                <a:ext uri="{FF2B5EF4-FFF2-40B4-BE49-F238E27FC236}">
                  <a16:creationId xmlns:a16="http://schemas.microsoft.com/office/drawing/2014/main" id="{964F0338-CEB2-493E-82EE-B979128403FD}"/>
                </a:ext>
              </a:extLst>
            </p:cNvPr>
            <p:cNvSpPr/>
            <p:nvPr/>
          </p:nvSpPr>
          <p:spPr>
            <a:xfrm>
              <a:off x="1609727" y="4605339"/>
              <a:ext cx="2114550" cy="54768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234</a:t>
              </a:r>
              <a:r>
                <a:rPr lang="en-US" sz="2000" i="1">
                  <a:solidFill>
                    <a:schemeClr val="tx1"/>
                  </a:solidFill>
                  <a:latin typeface="Times New Roman" panose="02020603050405020304" pitchFamily="18" charset="0"/>
                  <a:cs typeface="Times New Roman" panose="02020603050405020304" pitchFamily="18" charset="0"/>
                </a:rPr>
                <a:t> l </a:t>
              </a:r>
              <a:r>
                <a:rPr lang="en-US" sz="2000">
                  <a:solidFill>
                    <a:schemeClr val="tx1"/>
                  </a:solidFill>
                </a:rPr>
                <a:t>+ 645</a:t>
              </a:r>
              <a:r>
                <a:rPr lang="en-US" sz="2000" i="1">
                  <a:solidFill>
                    <a:schemeClr val="tx1"/>
                  </a:solidFill>
                  <a:latin typeface="Times New Roman" panose="02020603050405020304" pitchFamily="18" charset="0"/>
                  <a:cs typeface="Times New Roman" panose="02020603050405020304" pitchFamily="18" charset="0"/>
                </a:rPr>
                <a:t> l</a:t>
              </a:r>
              <a:endParaRPr lang="en-US" sz="2000" i="1" dirty="0">
                <a:solidFill>
                  <a:schemeClr val="tx1"/>
                </a:solidFill>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9A3935B4-2381-4217-8AA2-ED2F84D11A8F}"/>
              </a:ext>
            </a:extLst>
          </p:cNvPr>
          <p:cNvGrpSpPr/>
          <p:nvPr/>
        </p:nvGrpSpPr>
        <p:grpSpPr>
          <a:xfrm>
            <a:off x="7848670" y="4387988"/>
            <a:ext cx="2608558" cy="1104466"/>
            <a:chOff x="1158546" y="4141360"/>
            <a:chExt cx="2837380" cy="1201349"/>
          </a:xfrm>
        </p:grpSpPr>
        <p:pic>
          <p:nvPicPr>
            <p:cNvPr id="69" name="Picture 68" descr="Screen Clipping">
              <a:extLst>
                <a:ext uri="{FF2B5EF4-FFF2-40B4-BE49-F238E27FC236}">
                  <a16:creationId xmlns:a16="http://schemas.microsoft.com/office/drawing/2014/main" id="{B6E922F8-16F1-4B92-BE8E-791D13EE3D6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73731"/>
            <a:stretch/>
          </p:blipFill>
          <p:spPr>
            <a:xfrm>
              <a:off x="1158546" y="4141360"/>
              <a:ext cx="2837380" cy="1201349"/>
            </a:xfrm>
            <a:prstGeom prst="roundRect">
              <a:avLst>
                <a:gd name="adj" fmla="val 32610"/>
              </a:avLst>
            </a:prstGeom>
          </p:spPr>
        </p:pic>
        <p:sp>
          <p:nvSpPr>
            <p:cNvPr id="70" name="Rectangle 69">
              <a:extLst>
                <a:ext uri="{FF2B5EF4-FFF2-40B4-BE49-F238E27FC236}">
                  <a16:creationId xmlns:a16="http://schemas.microsoft.com/office/drawing/2014/main" id="{984B17AC-A37D-4210-992C-D28F42D7525B}"/>
                </a:ext>
              </a:extLst>
            </p:cNvPr>
            <p:cNvSpPr/>
            <p:nvPr/>
          </p:nvSpPr>
          <p:spPr>
            <a:xfrm>
              <a:off x="1609727" y="4605339"/>
              <a:ext cx="2114550" cy="54768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a:solidFill>
                    <a:schemeClr val="tx1"/>
                  </a:solidFill>
                </a:rPr>
                <a:t>130</a:t>
              </a:r>
              <a:r>
                <a:rPr lang="en-US" sz="2000" i="1">
                  <a:solidFill>
                    <a:schemeClr val="tx1"/>
                  </a:solidFill>
                  <a:latin typeface="Times New Roman" panose="02020603050405020304" pitchFamily="18" charset="0"/>
                  <a:cs typeface="Times New Roman" panose="02020603050405020304" pitchFamily="18" charset="0"/>
                </a:rPr>
                <a:t> l</a:t>
              </a:r>
              <a:r>
                <a:rPr lang="en-US" sz="2000">
                  <a:solidFill>
                    <a:schemeClr val="tx1"/>
                  </a:solidFill>
                </a:rPr>
                <a:t> + 850</a:t>
              </a:r>
              <a:r>
                <a:rPr lang="en-US" sz="2000" i="1">
                  <a:solidFill>
                    <a:schemeClr val="tx1"/>
                  </a:solidFill>
                  <a:latin typeface="Times New Roman" panose="02020603050405020304" pitchFamily="18" charset="0"/>
                  <a:cs typeface="Times New Roman" panose="02020603050405020304" pitchFamily="18" charset="0"/>
                </a:rPr>
                <a:t> l</a:t>
              </a:r>
              <a:endParaRPr lang="en-US" sz="2000" dirty="0">
                <a:solidFill>
                  <a:schemeClr val="tx1"/>
                </a:solidFill>
              </a:endParaRPr>
            </a:p>
          </p:txBody>
        </p:sp>
      </p:grpSp>
      <p:cxnSp>
        <p:nvCxnSpPr>
          <p:cNvPr id="71" name="Straight Connector 70">
            <a:extLst>
              <a:ext uri="{FF2B5EF4-FFF2-40B4-BE49-F238E27FC236}">
                <a16:creationId xmlns:a16="http://schemas.microsoft.com/office/drawing/2014/main" id="{6D268A23-5DE6-434D-BB90-37FB6A9C9FAB}"/>
              </a:ext>
            </a:extLst>
          </p:cNvPr>
          <p:cNvCxnSpPr>
            <a:cxnSpLocks/>
          </p:cNvCxnSpPr>
          <p:nvPr/>
        </p:nvCxnSpPr>
        <p:spPr>
          <a:xfrm flipH="1" flipV="1">
            <a:off x="7236823" y="3733615"/>
            <a:ext cx="2225893" cy="8971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2" name="Freeform 40">
            <a:extLst>
              <a:ext uri="{FF2B5EF4-FFF2-40B4-BE49-F238E27FC236}">
                <a16:creationId xmlns:a16="http://schemas.microsoft.com/office/drawing/2014/main" id="{A07E9040-4A90-413F-927A-752BA4942AB4}"/>
              </a:ext>
            </a:extLst>
          </p:cNvPr>
          <p:cNvSpPr/>
          <p:nvPr/>
        </p:nvSpPr>
        <p:spPr>
          <a:xfrm>
            <a:off x="1502229" y="3735977"/>
            <a:ext cx="5333686" cy="1737360"/>
          </a:xfrm>
          <a:custGeom>
            <a:avLst/>
            <a:gdLst>
              <a:gd name="connsiteX0" fmla="*/ 5303520 w 5333686"/>
              <a:gd name="connsiteY0" fmla="*/ 1737360 h 1737360"/>
              <a:gd name="connsiteX1" fmla="*/ 5303520 w 5333686"/>
              <a:gd name="connsiteY1" fmla="*/ 1188720 h 1737360"/>
              <a:gd name="connsiteX2" fmla="*/ 4990011 w 5333686"/>
              <a:gd name="connsiteY2" fmla="*/ 522514 h 1737360"/>
              <a:gd name="connsiteX3" fmla="*/ 3540034 w 5333686"/>
              <a:gd name="connsiteY3" fmla="*/ 274320 h 1737360"/>
              <a:gd name="connsiteX4" fmla="*/ 1698171 w 5333686"/>
              <a:gd name="connsiteY4" fmla="*/ 248194 h 1737360"/>
              <a:gd name="connsiteX5" fmla="*/ 666205 w 5333686"/>
              <a:gd name="connsiteY5" fmla="*/ 274320 h 1737360"/>
              <a:gd name="connsiteX6" fmla="*/ 117565 w 5333686"/>
              <a:gd name="connsiteY6" fmla="*/ 104503 h 1737360"/>
              <a:gd name="connsiteX7" fmla="*/ 0 w 5333686"/>
              <a:gd name="connsiteY7"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686" h="1737360">
                <a:moveTo>
                  <a:pt x="5303520" y="1737360"/>
                </a:moveTo>
                <a:cubicBezTo>
                  <a:pt x="5329645" y="1564277"/>
                  <a:pt x="5355771" y="1391194"/>
                  <a:pt x="5303520" y="1188720"/>
                </a:cubicBezTo>
                <a:cubicBezTo>
                  <a:pt x="5251269" y="986246"/>
                  <a:pt x="5283925" y="674914"/>
                  <a:pt x="4990011" y="522514"/>
                </a:cubicBezTo>
                <a:cubicBezTo>
                  <a:pt x="4696097" y="370114"/>
                  <a:pt x="4088674" y="320040"/>
                  <a:pt x="3540034" y="274320"/>
                </a:cubicBezTo>
                <a:cubicBezTo>
                  <a:pt x="2991394" y="228600"/>
                  <a:pt x="2177142" y="248194"/>
                  <a:pt x="1698171" y="248194"/>
                </a:cubicBezTo>
                <a:cubicBezTo>
                  <a:pt x="1219200" y="248194"/>
                  <a:pt x="929639" y="298268"/>
                  <a:pt x="666205" y="274320"/>
                </a:cubicBezTo>
                <a:cubicBezTo>
                  <a:pt x="402771" y="250372"/>
                  <a:pt x="228599" y="150223"/>
                  <a:pt x="117565" y="104503"/>
                </a:cubicBezTo>
                <a:cubicBezTo>
                  <a:pt x="6531" y="58783"/>
                  <a:pt x="3265" y="29391"/>
                  <a:pt x="0" y="0"/>
                </a:cubicBez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6370F36-9F36-43BB-9EA8-A071348A2415}"/>
              </a:ext>
            </a:extLst>
          </p:cNvPr>
          <p:cNvCxnSpPr>
            <a:cxnSpLocks/>
            <a:endCxn id="56" idx="2"/>
          </p:cNvCxnSpPr>
          <p:nvPr/>
        </p:nvCxnSpPr>
        <p:spPr>
          <a:xfrm flipV="1">
            <a:off x="5765970" y="3720553"/>
            <a:ext cx="4267329" cy="879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5CCF7E9-0163-4363-B016-81905CC044A7}"/>
              </a:ext>
            </a:extLst>
          </p:cNvPr>
          <p:cNvCxnSpPr/>
          <p:nvPr/>
        </p:nvCxnSpPr>
        <p:spPr>
          <a:xfrm flipV="1">
            <a:off x="2308598" y="3718955"/>
            <a:ext cx="1979837" cy="181484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407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childTnLst>
              </p:cTn>
              <p:nextCondLst>
                <p:cond evt="onClick" delay="0">
                  <p:tgtEl>
                    <p:spTgt spid="59"/>
                  </p:tgtEl>
                </p:cond>
              </p:nextCondLst>
            </p:seq>
            <p:seq concurrent="1" nextAc="seek">
              <p:cTn id="8" restart="whenNotActive" fill="hold" evtFilter="cancelBubble" nodeType="interactiveSeq">
                <p:stCondLst>
                  <p:cond evt="onClick" delay="0">
                    <p:tgtEl>
                      <p:spTgt spid="6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down)">
                                      <p:cBhvr>
                                        <p:cTn id="13" dur="500"/>
                                        <p:tgtEl>
                                          <p:spTgt spid="73"/>
                                        </p:tgtEl>
                                      </p:cBhvr>
                                    </p:animEffect>
                                  </p:childTnLst>
                                </p:cTn>
                              </p:par>
                            </p:childTnLst>
                          </p:cTn>
                        </p:par>
                      </p:childTnLst>
                    </p:cTn>
                  </p:par>
                </p:childTnLst>
              </p:cTn>
              <p:nextCondLst>
                <p:cond evt="onClick" delay="0">
                  <p:tgtEl>
                    <p:spTgt spid="62"/>
                  </p:tgtEl>
                </p:cond>
              </p:nextCondLst>
            </p:seq>
            <p:seq concurrent="1" nextAc="seek">
              <p:cTn id="14" restart="whenNotActive" fill="hold" evtFilter="cancelBubble" nodeType="interactiveSeq">
                <p:stCondLst>
                  <p:cond evt="onClick" delay="0">
                    <p:tgtEl>
                      <p:spTgt spid="68"/>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down)">
                                      <p:cBhvr>
                                        <p:cTn id="19" dur="500"/>
                                        <p:tgtEl>
                                          <p:spTgt spid="71"/>
                                        </p:tgtEl>
                                      </p:cBhvr>
                                    </p:animEffect>
                                  </p:childTnLst>
                                </p:cTn>
                              </p:par>
                            </p:childTnLst>
                          </p:cTn>
                        </p:par>
                      </p:childTnLst>
                    </p:cTn>
                  </p:par>
                </p:childTnLst>
              </p:cTn>
              <p:nextCondLst>
                <p:cond evt="onClick" delay="0">
                  <p:tgtEl>
                    <p:spTgt spid="68"/>
                  </p:tgtEl>
                </p:cond>
              </p:nextCondLst>
            </p:seq>
            <p:seq concurrent="1" nextAc="seek">
              <p:cTn id="20" restart="whenNotActive" fill="hold" evtFilter="cancelBubble" nodeType="interactiveSeq">
                <p:stCondLst>
                  <p:cond evt="onClick" delay="0">
                    <p:tgtEl>
                      <p:spTgt spid="65"/>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childTnLst>
                          </p:cTn>
                        </p:par>
                      </p:childTnLst>
                    </p:cTn>
                  </p:par>
                </p:childTnLst>
              </p:cTn>
              <p:nextCondLst>
                <p:cond evt="onClick" delay="0">
                  <p:tgtEl>
                    <p:spTgt spid="65"/>
                  </p:tgtEl>
                </p:cond>
              </p:nextCondLst>
            </p:seq>
          </p:childTnLst>
        </p:cTn>
      </p:par>
    </p:tnLst>
    <p:bldLst>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5" name="Oval 14">
            <a:extLst>
              <a:ext uri="{FF2B5EF4-FFF2-40B4-BE49-F238E27FC236}">
                <a16:creationId xmlns:a16="http://schemas.microsoft.com/office/drawing/2014/main" id="{9941FAB2-C050-4D58-8403-3469CC18AAAB}"/>
              </a:ext>
            </a:extLst>
          </p:cNvPr>
          <p:cNvSpPr/>
          <p:nvPr/>
        </p:nvSpPr>
        <p:spPr>
          <a:xfrm>
            <a:off x="1813809" y="935236"/>
            <a:ext cx="1948721" cy="4884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4386;p6">
            <a:extLst>
              <a:ext uri="{FF2B5EF4-FFF2-40B4-BE49-F238E27FC236}">
                <a16:creationId xmlns:a16="http://schemas.microsoft.com/office/drawing/2014/main" id="{FF7D3205-6661-450B-B5E0-47F8CA89B9E2}"/>
              </a:ext>
            </a:extLst>
          </p:cNvPr>
          <p:cNvGrpSpPr/>
          <p:nvPr/>
        </p:nvGrpSpPr>
        <p:grpSpPr>
          <a:xfrm>
            <a:off x="376617" y="319678"/>
            <a:ext cx="11180798" cy="1598968"/>
            <a:chOff x="1183343" y="1464304"/>
            <a:chExt cx="11180798" cy="1598968"/>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10559379" cy="1569620"/>
            </a:xfrm>
            <a:prstGeom prst="rect">
              <a:avLst/>
            </a:prstGeom>
            <a:noFill/>
            <a:ln>
              <a:noFill/>
            </a:ln>
          </p:spPr>
          <p:txBody>
            <a:bodyPr spcFirstLastPara="1" wrap="square" lIns="91425" tIns="45700" rIns="91425" bIns="45700" anchor="t" anchorCtr="0">
              <a:spAutoFit/>
            </a:bodyPr>
            <a:lstStyle/>
            <a:p>
              <a:pPr algn="just"/>
              <a:r>
                <a:rPr lang="en-US" sz="3200"/>
                <a:t>Tại khu bảo tồn động vật, sư tử con cân nặng 107kg, hổ con nặng hơn sư tử con 32kg. Hỏi hổ con cân nặng bao nhiêu ki-lô-gam?</a:t>
              </a:r>
              <a:endParaRPr lang="en-US" sz="3200" dirty="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a:p>
          </p:txBody>
        </p:sp>
      </p:grpSp>
      <p:pic>
        <p:nvPicPr>
          <p:cNvPr id="41" name="Picture 40" descr="Screen Clipping">
            <a:extLst>
              <a:ext uri="{FF2B5EF4-FFF2-40B4-BE49-F238E27FC236}">
                <a16:creationId xmlns:a16="http://schemas.microsoft.com/office/drawing/2014/main" id="{59794F62-F87E-46A0-8695-0C82009CEF6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3286"/>
          <a:stretch/>
        </p:blipFill>
        <p:spPr>
          <a:xfrm>
            <a:off x="5650033" y="1587580"/>
            <a:ext cx="5969726" cy="2933366"/>
          </a:xfrm>
          <a:prstGeom prst="rect">
            <a:avLst/>
          </a:prstGeom>
        </p:spPr>
      </p:pic>
      <p:cxnSp>
        <p:nvCxnSpPr>
          <p:cNvPr id="6" name="Straight Connector 5">
            <a:extLst>
              <a:ext uri="{FF2B5EF4-FFF2-40B4-BE49-F238E27FC236}">
                <a16:creationId xmlns:a16="http://schemas.microsoft.com/office/drawing/2014/main" id="{373B8C57-B4D1-431F-B5B8-DACA4076CB50}"/>
              </a:ext>
            </a:extLst>
          </p:cNvPr>
          <p:cNvCxnSpPr>
            <a:cxnSpLocks/>
          </p:cNvCxnSpPr>
          <p:nvPr/>
        </p:nvCxnSpPr>
        <p:spPr>
          <a:xfrm>
            <a:off x="10963475" y="890266"/>
            <a:ext cx="565657"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F628B5D0-B6F4-447F-97C9-3ABFEAAE1124}"/>
              </a:ext>
            </a:extLst>
          </p:cNvPr>
          <p:cNvCxnSpPr>
            <a:cxnSpLocks/>
          </p:cNvCxnSpPr>
          <p:nvPr/>
        </p:nvCxnSpPr>
        <p:spPr>
          <a:xfrm>
            <a:off x="6842993" y="1378713"/>
            <a:ext cx="4686139"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AC2574B-1FC9-479F-A2FC-582BBFF2BA27}"/>
              </a:ext>
            </a:extLst>
          </p:cNvPr>
          <p:cNvSpPr txBox="1"/>
          <p:nvPr/>
        </p:nvSpPr>
        <p:spPr>
          <a:xfrm>
            <a:off x="947205" y="3169954"/>
            <a:ext cx="3527625" cy="646331"/>
          </a:xfrm>
          <a:prstGeom prst="rect">
            <a:avLst/>
          </a:prstGeom>
          <a:noFill/>
        </p:spPr>
        <p:txBody>
          <a:bodyPr wrap="square" rtlCol="0">
            <a:spAutoFit/>
          </a:bodyPr>
          <a:lstStyle/>
          <a:p>
            <a:pPr algn="just"/>
            <a:r>
              <a:rPr lang="en-US" sz="3600" i="1">
                <a:latin typeface="Arial" panose="020B0604020202020204" pitchFamily="34" charset="0"/>
                <a:cs typeface="Arial" panose="020B0604020202020204" pitchFamily="34" charset="0"/>
              </a:rPr>
              <a:t>Tóm tắt:</a:t>
            </a:r>
            <a:endParaRPr lang="vi-VN" sz="36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B83CB7-8658-46ED-9E36-050398D27614}"/>
              </a:ext>
            </a:extLst>
          </p:cNvPr>
          <p:cNvSpPr txBox="1"/>
          <p:nvPr/>
        </p:nvSpPr>
        <p:spPr>
          <a:xfrm>
            <a:off x="976480" y="4025151"/>
            <a:ext cx="6331501"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Sư tử con: 107 kg</a:t>
            </a:r>
            <a:endParaRPr lang="vi-VN" sz="3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024DA9-3EE6-40EC-A9B9-8F32A1EB158C}"/>
              </a:ext>
            </a:extLst>
          </p:cNvPr>
          <p:cNvSpPr txBox="1"/>
          <p:nvPr/>
        </p:nvSpPr>
        <p:spPr>
          <a:xfrm>
            <a:off x="976480" y="4774559"/>
            <a:ext cx="6331501"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Hổ con nặng hơn sư tử: 32 kg </a:t>
            </a:r>
            <a:endParaRPr lang="vi-VN" sz="36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F3BC7884-250B-4C1A-A266-6DFF9F4D9CDD}"/>
              </a:ext>
            </a:extLst>
          </p:cNvPr>
          <p:cNvCxnSpPr>
            <a:cxnSpLocks/>
          </p:cNvCxnSpPr>
          <p:nvPr/>
        </p:nvCxnSpPr>
        <p:spPr>
          <a:xfrm>
            <a:off x="1060380" y="1828706"/>
            <a:ext cx="2912013"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52D32DA-C7AB-4A58-8B11-AA2B280A4CC4}"/>
              </a:ext>
            </a:extLst>
          </p:cNvPr>
          <p:cNvCxnSpPr>
            <a:cxnSpLocks/>
          </p:cNvCxnSpPr>
          <p:nvPr/>
        </p:nvCxnSpPr>
        <p:spPr>
          <a:xfrm>
            <a:off x="5914399" y="890266"/>
            <a:ext cx="483399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D403D8B5-126C-4458-8F82-72A2116EA295}"/>
              </a:ext>
            </a:extLst>
          </p:cNvPr>
          <p:cNvCxnSpPr>
            <a:cxnSpLocks/>
          </p:cNvCxnSpPr>
          <p:nvPr/>
        </p:nvCxnSpPr>
        <p:spPr>
          <a:xfrm>
            <a:off x="1043006" y="1378713"/>
            <a:ext cx="553540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2C98BC4D-006C-4715-AC32-4CE4651A22BD}"/>
              </a:ext>
            </a:extLst>
          </p:cNvPr>
          <p:cNvSpPr txBox="1"/>
          <p:nvPr/>
        </p:nvSpPr>
        <p:spPr>
          <a:xfrm>
            <a:off x="947205" y="5523967"/>
            <a:ext cx="6331501"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Hổ con: … kg? </a:t>
            </a:r>
            <a:endParaRPr lang="vi-V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0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0"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8214" y="514350"/>
            <a:ext cx="10639901" cy="5810250"/>
            <a:chOff x="631064" y="0"/>
            <a:chExt cx="1063990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27585"/>
            <a:stretch/>
          </p:blipFill>
          <p:spPr bwMode="auto">
            <a:xfrm>
              <a:off x="631064" y="0"/>
              <a:ext cx="10639901" cy="5810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2924635" y="3750341"/>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Hổ c</a:t>
            </a:r>
            <a:r>
              <a:rPr lang="el-GR" altLang="en-US" sz="3800" b="1">
                <a:solidFill>
                  <a:srgbClr val="7030A0"/>
                </a:solidFill>
                <a:latin typeface="HP001 4 hàng" pitchFamily="34" charset="0"/>
              </a:rPr>
              <a:t>Ϊ </a:t>
            </a:r>
            <a:r>
              <a:rPr lang="vi-VN" altLang="en-US" sz="3800" b="1">
                <a:solidFill>
                  <a:srgbClr val="7030A0"/>
                </a:solidFill>
                <a:latin typeface="HP001 4 hàng" pitchFamily="34" charset="0"/>
              </a:rPr>
              <a:t>cân wặng số ki-lô-gam là</a:t>
            </a:r>
            <a:r>
              <a:rPr lang="en-US" altLang="en-US" sz="3800" b="1">
                <a:solidFill>
                  <a:srgbClr val="7030A0"/>
                </a:solidFill>
                <a:latin typeface="HP001 4 hàng" pitchFamily="34" charset="0"/>
              </a:rPr>
              <a:t>:</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3595815" y="4468435"/>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107 + 32 = 139 (kg)</a:t>
            </a:r>
            <a:endParaRPr lang="en-US" altLang="en-US" sz="3800" b="1" dirty="0">
              <a:solidFill>
                <a:srgbClr val="7030A0"/>
              </a:solidFill>
              <a:latin typeface="HP001 4 hàng" pitchFamily="34" charset="0"/>
            </a:endParaRPr>
          </a:p>
        </p:txBody>
      </p:sp>
      <p:sp>
        <p:nvSpPr>
          <p:cNvPr id="11" name="Text Box 2"/>
          <p:cNvSpPr txBox="1">
            <a:spLocks noChangeArrowheads="1"/>
          </p:cNvSpPr>
          <p:nvPr/>
        </p:nvSpPr>
        <p:spPr bwMode="auto">
          <a:xfrm>
            <a:off x="4350108" y="5188283"/>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139 ki-lô-gam.</a:t>
            </a:r>
            <a:endParaRPr lang="en-US" altLang="en-US" sz="3800" b="1" dirty="0">
              <a:solidFill>
                <a:srgbClr val="7030A0"/>
              </a:solidFill>
              <a:latin typeface="HP001 4 hàng" pitchFamily="34" charset="0"/>
            </a:endParaRPr>
          </a:p>
        </p:txBody>
      </p:sp>
      <p:sp>
        <p:nvSpPr>
          <p:cNvPr id="16" name="Text Box 2"/>
          <p:cNvSpPr txBox="1">
            <a:spLocks noChangeArrowheads="1"/>
          </p:cNvSpPr>
          <p:nvPr/>
        </p:nvSpPr>
        <p:spPr bwMode="auto">
          <a:xfrm>
            <a:off x="1255054" y="698335"/>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rgbClr val="7030A0"/>
              </a:solidFill>
              <a:latin typeface="HP001 4 hàng" pitchFamily="34" charset="0"/>
            </a:endParaRP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a:solidFill>
                <a:srgbClr val="7030A0"/>
              </a:solidFill>
              <a:latin typeface="HP001 4 hàng" pitchFamily="34" charset="0"/>
            </a:endParaRPr>
          </a:p>
          <a:p>
            <a:pPr>
              <a:spcAft>
                <a:spcPts val="750"/>
              </a:spcAft>
              <a:defRPr/>
            </a:pPr>
            <a:endParaRPr lang="en-US" altLang="en-US" sz="3800" b="1">
              <a:solidFill>
                <a:srgbClr val="7030A0"/>
              </a:solidFill>
              <a:latin typeface="HP001 4 hàng" pitchFamily="34" charset="0"/>
            </a:endParaRPr>
          </a:p>
          <a:p>
            <a:pPr>
              <a:spcAft>
                <a:spcPts val="750"/>
              </a:spcAft>
              <a:defRPr/>
            </a:pPr>
            <a:endParaRPr lang="en-US" altLang="en-US" sz="3800" b="1">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defRPr/>
            </a:pPr>
            <a:r>
              <a:rPr lang="en-US" altLang="en-US" sz="3800" b="1">
                <a:solidFill>
                  <a:srgbClr val="7030A0"/>
                </a:solidFill>
                <a:latin typeface="HP001 4 hàng" pitchFamily="34" charset="0"/>
              </a:rPr>
              <a:t> Thứ … ngày … </a:t>
            </a:r>
            <a:r>
              <a:rPr lang="en-US" sz="3800" b="1">
                <a:solidFill>
                  <a:srgbClr val="7030A0"/>
                </a:solidFill>
                <a:latin typeface="HP001 4 hàng" pitchFamily="34" charset="0"/>
                <a:ea typeface="Calibri"/>
                <a:cs typeface="Arial"/>
              </a:rPr>
              <a:t>Ǉ</a:t>
            </a:r>
            <a:r>
              <a:rPr lang="en-US" altLang="en-US" sz="3800" b="1">
                <a:solidFill>
                  <a:srgbClr val="7030A0"/>
                </a:solidFill>
                <a:latin typeface="HP001 4 hàng" pitchFamily="34" charset="0"/>
              </a:rPr>
              <a:t>háng 11 năm 2021</a:t>
            </a:r>
            <a:endParaRPr lang="en-US" altLang="en-US" sz="3800" b="1" dirty="0">
              <a:solidFill>
                <a:srgbClr val="7030A0"/>
              </a:solidFill>
              <a:latin typeface="HP001 4 hàng" pitchFamily="34" charset="0"/>
            </a:endParaRPr>
          </a:p>
        </p:txBody>
      </p:sp>
      <p:sp>
        <p:nvSpPr>
          <p:cNvPr id="17" name="Text Box 2"/>
          <p:cNvSpPr txBox="1">
            <a:spLocks noChangeArrowheads="1"/>
          </p:cNvSpPr>
          <p:nvPr/>
        </p:nvSpPr>
        <p:spPr bwMode="auto">
          <a:xfrm>
            <a:off x="746919" y="1564927"/>
            <a:ext cx="1208621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TǨn:        </a:t>
            </a:r>
            <a:r>
              <a:rPr lang="lt-LT" altLang="en-US" sz="3800" b="1">
                <a:solidFill>
                  <a:srgbClr val="7030A0"/>
                </a:solidFill>
                <a:latin typeface="HP001 4 hàng" pitchFamily="34" charset="0"/>
              </a:rPr>
              <a:t>PǗ˛p cųg (</a:t>
            </a:r>
            <a:r>
              <a:rPr lang="el-GR" altLang="en-US" sz="3800" b="1">
                <a:solidFill>
                  <a:srgbClr val="7030A0"/>
                </a:solidFill>
                <a:latin typeface="HP001 4 hàng" pitchFamily="34" charset="0"/>
              </a:rPr>
              <a:t>δ</a:t>
            </a:r>
            <a:r>
              <a:rPr lang="lt-LT" altLang="en-US" sz="3800" b="1">
                <a:solidFill>
                  <a:srgbClr val="7030A0"/>
                </a:solidFill>
                <a:latin typeface="HP001 4 hàng" pitchFamily="34" charset="0"/>
              </a:rPr>
              <a:t>Ūg </a:t>
            </a:r>
            <a:r>
              <a:rPr lang="el-GR" altLang="en-US" sz="3800" b="1">
                <a:solidFill>
                  <a:srgbClr val="7030A0"/>
                </a:solidFill>
                <a:latin typeface="HP001 4 hàng" pitchFamily="34" charset="0"/>
              </a:rPr>
              <a:t>η</a:t>
            </a:r>
            <a:r>
              <a:rPr lang="lt-LT" altLang="en-US" sz="3800" b="1">
                <a:solidFill>
                  <a:srgbClr val="7030A0"/>
                </a:solidFill>
                <a:latin typeface="HP001 4 hàng" pitchFamily="34" charset="0"/>
              </a:rPr>
              <a:t>ớ) </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746919" y="3034549"/>
            <a:ext cx="92914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3.</a:t>
            </a:r>
            <a:endParaRPr lang="en-US" altLang="en-US" sz="3800" b="1" dirty="0">
              <a:solidFill>
                <a:srgbClr val="7030A0"/>
              </a:solidFill>
              <a:latin typeface="HP001 4 hàng" pitchFamily="34" charset="0"/>
            </a:endParaRPr>
          </a:p>
        </p:txBody>
      </p:sp>
      <p:sp>
        <p:nvSpPr>
          <p:cNvPr id="19" name="Text Box 2"/>
          <p:cNvSpPr txBox="1">
            <a:spLocks noChangeArrowheads="1"/>
          </p:cNvSpPr>
          <p:nvPr/>
        </p:nvSpPr>
        <p:spPr bwMode="auto">
          <a:xfrm>
            <a:off x="4357815" y="3020244"/>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giải </a:t>
            </a:r>
            <a:endParaRPr lang="en-US" altLang="en-US" sz="3800" b="1" dirty="0">
              <a:solidFill>
                <a:srgbClr val="7030A0"/>
              </a:solidFill>
              <a:latin typeface="HP001 4 hàng" pitchFamily="34" charset="0"/>
            </a:endParaRPr>
          </a:p>
        </p:txBody>
      </p:sp>
      <p:grpSp>
        <p:nvGrpSpPr>
          <p:cNvPr id="12" name="Group 11">
            <a:extLst>
              <a:ext uri="{FF2B5EF4-FFF2-40B4-BE49-F238E27FC236}">
                <a16:creationId xmlns:a16="http://schemas.microsoft.com/office/drawing/2014/main" id="{D1175E20-62DF-42F6-9946-ADF2934CC3F9}"/>
              </a:ext>
            </a:extLst>
          </p:cNvPr>
          <p:cNvGrpSpPr/>
          <p:nvPr/>
        </p:nvGrpSpPr>
        <p:grpSpPr>
          <a:xfrm>
            <a:off x="70370" y="4872092"/>
            <a:ext cx="3941917" cy="1937287"/>
            <a:chOff x="109878" y="4835749"/>
            <a:chExt cx="3941917" cy="1937287"/>
          </a:xfrm>
        </p:grpSpPr>
        <p:sp>
          <p:nvSpPr>
            <p:cNvPr id="5" name="Rectangle: Rounded Corners 4">
              <a:extLst>
                <a:ext uri="{FF2B5EF4-FFF2-40B4-BE49-F238E27FC236}">
                  <a16:creationId xmlns:a16="http://schemas.microsoft.com/office/drawing/2014/main" id="{B0BD835E-86B8-4B3C-9F48-E810D6078DBE}"/>
                </a:ext>
              </a:extLst>
            </p:cNvPr>
            <p:cNvSpPr/>
            <p:nvPr/>
          </p:nvSpPr>
          <p:spPr>
            <a:xfrm>
              <a:off x="109878" y="4835749"/>
              <a:ext cx="3941917" cy="1937287"/>
            </a:xfrm>
            <a:prstGeom prst="round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EDE8F2-B56F-4E35-99EE-24C483CD49C5}"/>
                </a:ext>
              </a:extLst>
            </p:cNvPr>
            <p:cNvPicPr>
              <a:picLocks noChangeAspect="1"/>
            </p:cNvPicPr>
            <p:nvPr/>
          </p:nvPicPr>
          <p:blipFill>
            <a:blip r:embed="rId5"/>
            <a:stretch>
              <a:fillRect/>
            </a:stretch>
          </p:blipFill>
          <p:spPr>
            <a:xfrm>
              <a:off x="351091" y="4997452"/>
              <a:ext cx="3459489" cy="1709320"/>
            </a:xfrm>
            <a:prstGeom prst="rect">
              <a:avLst/>
            </a:prstGeom>
          </p:spPr>
        </p:pic>
      </p:grpSp>
      <p:sp>
        <p:nvSpPr>
          <p:cNvPr id="20" name="Text Box 2">
            <a:extLst>
              <a:ext uri="{FF2B5EF4-FFF2-40B4-BE49-F238E27FC236}">
                <a16:creationId xmlns:a16="http://schemas.microsoft.com/office/drawing/2014/main" id="{88804ED6-6866-49CA-BEE9-BF24304D59CA}"/>
              </a:ext>
            </a:extLst>
          </p:cNvPr>
          <p:cNvSpPr txBox="1">
            <a:spLocks noChangeArrowheads="1"/>
          </p:cNvSpPr>
          <p:nvPr/>
        </p:nvSpPr>
        <p:spPr bwMode="auto">
          <a:xfrm>
            <a:off x="3336102" y="2300396"/>
            <a:ext cx="1208621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lt-LT" altLang="en-US" sz="3800" b="1">
                <a:solidFill>
                  <a:srgbClr val="7030A0"/>
                </a:solidFill>
                <a:latin typeface="HP001 4 hàng" pitchFamily="34" charset="0"/>
              </a:rPr>
              <a:t>Ǉr</a:t>
            </a:r>
            <a:r>
              <a:rPr lang="el-GR" altLang="en-US" sz="3800" b="1">
                <a:solidFill>
                  <a:srgbClr val="7030A0"/>
                </a:solidFill>
                <a:latin typeface="HP001 4 hàng" pitchFamily="34" charset="0"/>
              </a:rPr>
              <a:t>Ϊ</a:t>
            </a:r>
            <a:r>
              <a:rPr lang="lt-LT" altLang="en-US" sz="3800" b="1">
                <a:solidFill>
                  <a:srgbClr val="7030A0"/>
                </a:solidFill>
                <a:latin typeface="HP001 4 hàng" pitchFamily="34" charset="0"/>
              </a:rPr>
              <a:t>g </a:t>
            </a:r>
            <a:r>
              <a:rPr lang="el-GR" altLang="en-US" sz="3800" b="1">
                <a:solidFill>
                  <a:srgbClr val="7030A0"/>
                </a:solidFill>
                <a:latin typeface="HP001 4 hàng" pitchFamily="34" charset="0"/>
              </a:rPr>
              <a:t>ι</a:t>
            </a:r>
            <a:r>
              <a:rPr lang="lt-LT" altLang="en-US" sz="3800" b="1">
                <a:solidFill>
                  <a:srgbClr val="7030A0"/>
                </a:solidFill>
                <a:latin typeface="HP001 4 hàng" pitchFamily="34" charset="0"/>
              </a:rPr>
              <a:t>ạm </a:t>
            </a:r>
            <a:r>
              <a:rPr lang="el-GR" altLang="en-US" sz="3800" b="1">
                <a:solidFill>
                  <a:srgbClr val="7030A0"/>
                </a:solidFill>
                <a:latin typeface="HP001 4 hàng" pitchFamily="34" charset="0"/>
              </a:rPr>
              <a:t>ν΅ 100</a:t>
            </a:r>
            <a:r>
              <a:rPr lang="en-US" altLang="en-US" sz="3800" b="1">
                <a:solidFill>
                  <a:srgbClr val="7030A0"/>
                </a:solidFill>
                <a:latin typeface="HP001 4 hàng" pitchFamily="34" charset="0"/>
              </a:rPr>
              <a:t> </a:t>
            </a:r>
            <a:r>
              <a:rPr lang="lt-LT" altLang="en-US" sz="3800" b="1">
                <a:solidFill>
                  <a:srgbClr val="7030A0"/>
                </a:solidFill>
                <a:latin typeface="HP001 4 hàng" pitchFamily="34" charset="0"/>
              </a:rPr>
              <a:t>(t</a:t>
            </a:r>
            <a:r>
              <a:rPr lang="el-GR" altLang="en-US" sz="3800" b="1">
                <a:solidFill>
                  <a:srgbClr val="7030A0"/>
                </a:solidFill>
                <a:latin typeface="HP001 4 hàng" pitchFamily="34" charset="0"/>
              </a:rPr>
              <a:t>Η</a:t>
            </a:r>
            <a:r>
              <a:rPr lang="lt-LT" altLang="en-US" sz="3800" b="1">
                <a:solidFill>
                  <a:srgbClr val="7030A0"/>
                </a:solidFill>
                <a:latin typeface="HP001 4 hàng" pitchFamily="34" charset="0"/>
              </a:rPr>
              <a:t>Ğt </a:t>
            </a:r>
            <a:r>
              <a:rPr lang="en-US" altLang="en-US" sz="3800" b="1">
                <a:solidFill>
                  <a:srgbClr val="7030A0"/>
                </a:solidFill>
                <a:latin typeface="HP001 4 hàng" pitchFamily="34" charset="0"/>
              </a:rPr>
              <a:t>2)</a:t>
            </a:r>
            <a:endParaRPr lang="en-US" altLang="en-US" sz="3800" b="1" dirty="0">
              <a:solidFill>
                <a:srgbClr val="7030A0"/>
              </a:solidFill>
              <a:latin typeface="HP001 4 hàng" pitchFamily="34" charset="0"/>
            </a:endParaRPr>
          </a:p>
        </p:txBody>
      </p:sp>
    </p:spTree>
    <p:extLst>
      <p:ext uri="{BB962C8B-B14F-4D97-AF65-F5344CB8AC3E}">
        <p14:creationId xmlns:p14="http://schemas.microsoft.com/office/powerpoint/2010/main" val="24768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850</Words>
  <Application>Microsoft Office PowerPoint</Application>
  <PresentationFormat>Custom</PresentationFormat>
  <Paragraphs>142</Paragraphs>
  <Slides>14</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Lato</vt:lpstr>
      <vt:lpstr>Times New Roman</vt:lpstr>
      <vt:lpstr>Barlow Condensed</vt:lpstr>
      <vt:lpstr>Annie Use Your Telescope</vt:lpstr>
      <vt:lpstr>Dekko</vt:lpstr>
      <vt:lpstr>RocknRoll One</vt:lpstr>
      <vt:lpstr>Anaheim</vt:lpstr>
      <vt:lpstr>Exo</vt:lpstr>
      <vt:lpstr>Boogaloo</vt:lpstr>
      <vt:lpstr>Open Sans</vt:lpstr>
      <vt:lpstr>Calibri</vt:lpstr>
      <vt:lpstr>Barriecito</vt:lpstr>
      <vt:lpstr>HP001 4 hàng</vt:lpstr>
      <vt:lpstr>Arial</vt:lpstr>
      <vt:lpstr>Math Subject for Middle School - 7th Grade: Ratio, Proportion and Percent by Slidesgo</vt:lpstr>
      <vt:lpstr>PowerPoint Presentation</vt:lpstr>
      <vt:lpstr>PowerPoint Presentation</vt:lpstr>
      <vt:lpstr>PowerPoint Presentation</vt:lpstr>
      <vt:lpstr>CHỦ ĐỀ 12:  PHÉP CỘNG, PHÉP TRỪ     TRONG PHẠM VI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Ratio, Proportion and Percent</dc:title>
  <dc:creator>PC</dc:creator>
  <cp:lastModifiedBy>Admin</cp:lastModifiedBy>
  <cp:revision>113</cp:revision>
  <dcterms:modified xsi:type="dcterms:W3CDTF">2022-03-30T08:57:12Z</dcterms:modified>
</cp:coreProperties>
</file>